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Lst>
  <p:sldSz cy="5143500" cx="9144000"/>
  <p:notesSz cx="6858000" cy="9144000"/>
  <p:embeddedFontLst>
    <p:embeddedFont>
      <p:font typeface="Wix Madefor Display SemiBold"/>
      <p:regular r:id="rId86"/>
      <p:bold r:id="rId87"/>
    </p:embeddedFont>
    <p:embeddedFont>
      <p:font typeface="Caveat"/>
      <p:regular r:id="rId88"/>
      <p:bold r:id="rId89"/>
    </p:embeddedFont>
    <p:embeddedFont>
      <p:font typeface="Wix Madefor Display"/>
      <p:regular r:id="rId90"/>
      <p:bold r:id="rId91"/>
    </p:embeddedFont>
    <p:embeddedFont>
      <p:font typeface="Roboto Mono"/>
      <p:regular r:id="rId92"/>
      <p:bold r:id="rId93"/>
      <p:italic r:id="rId94"/>
      <p:boldItalic r:id="rId95"/>
    </p:embeddedFont>
    <p:embeddedFont>
      <p:font typeface="JetBrains Mono"/>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5E97C0-8CDF-4D73-98E7-13868B8A4E20}">
  <a:tblStyle styleId="{4E5E97C0-8CDF-4D73-98E7-13868B8A4E2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D096F8D-83BD-4851-A949-ECB46A42ABD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Mono-boldItalic.fntdata"/><Relationship Id="rId94" Type="http://schemas.openxmlformats.org/officeDocument/2006/relationships/font" Target="fonts/RobotoMono-italic.fntdata"/><Relationship Id="rId97" Type="http://schemas.openxmlformats.org/officeDocument/2006/relationships/font" Target="fonts/JetBrainsMono-bold.fntdata"/><Relationship Id="rId96" Type="http://schemas.openxmlformats.org/officeDocument/2006/relationships/font" Target="fonts/JetBrainsMono-regular.fntdata"/><Relationship Id="rId11" Type="http://schemas.openxmlformats.org/officeDocument/2006/relationships/slide" Target="slides/slide4.xml"/><Relationship Id="rId99" Type="http://schemas.openxmlformats.org/officeDocument/2006/relationships/font" Target="fonts/JetBrainsMono-boldItalic.fntdata"/><Relationship Id="rId10" Type="http://schemas.openxmlformats.org/officeDocument/2006/relationships/slide" Target="slides/slide3.xml"/><Relationship Id="rId98" Type="http://schemas.openxmlformats.org/officeDocument/2006/relationships/font" Target="fonts/JetBrainsMono-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WixMadeforDisplay-bold.fntdata"/><Relationship Id="rId90" Type="http://schemas.openxmlformats.org/officeDocument/2006/relationships/font" Target="fonts/WixMadeforDisplay-regular.fntdata"/><Relationship Id="rId93" Type="http://schemas.openxmlformats.org/officeDocument/2006/relationships/font" Target="fonts/RobotoMono-bold.fntdata"/><Relationship Id="rId92" Type="http://schemas.openxmlformats.org/officeDocument/2006/relationships/font" Target="fonts/RobotoMono-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font" Target="fonts/WixMadeforDisplaySemiBold-regular.fntdata"/><Relationship Id="rId85" Type="http://schemas.openxmlformats.org/officeDocument/2006/relationships/slide" Target="slides/slide78.xml"/><Relationship Id="rId88" Type="http://schemas.openxmlformats.org/officeDocument/2006/relationships/font" Target="fonts/Caveat-regular.fntdata"/><Relationship Id="rId87" Type="http://schemas.openxmlformats.org/officeDocument/2006/relationships/font" Target="fonts/WixMadeforDisplaySemiBold-bold.fntdata"/><Relationship Id="rId89" Type="http://schemas.openxmlformats.org/officeDocument/2006/relationships/font" Target="fonts/Caveat-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1ae1a6c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1ae1a6c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7ef1f3c69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7ef1f3c69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6583dabb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6583dabb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ef1f3c6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7ef1f3c6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6583dabb8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6583dabb8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6583dabb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6583dabb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6583dabb8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6583dabb8f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573830b12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573830b12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6583dabb8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6583dabb8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6583dabb8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6583dabb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8038583c2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8038583c2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1ae1a6c5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41ae1a6c58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8038583c2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8038583c2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8038583c2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8038583c2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8038583c2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8038583c2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8038583c2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8038583c2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8038583c2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8038583c2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8038583c2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8038583c2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8038583c2b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8038583c2b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8038583c2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8038583c2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6583dabb8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6583dabb8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8038583c2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8038583c2b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3173463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3531734634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8038583c2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8038583c2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8038583c2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8038583c2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8038583c2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8038583c2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8038583c2b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8038583c2b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8038583c2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8038583c2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8038583c2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8038583c2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573830b12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573830b12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6583dabb8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6583dabb8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6583dabb8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6583dabb8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8038583c2b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8038583c2b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3173463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53173463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8038583c2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8038583c2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8038583c2b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8038583c2b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8038583c2b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8038583c2b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8038583c2b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8038583c2b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7ef1f3c69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37ef1f3c69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6583dabb8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6583dabb8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59bef5d4ed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59bef5d4e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573830b12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573830b12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573830b12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573830b12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573830b12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573830b12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9bef5d4e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59bef5d4ed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8038583c2b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8038583c2b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8038583c2b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8038583c2b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8038583c2b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8038583c2b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8038583c2b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8038583c2b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8038583c2b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8038583c2b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8038583c2b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8038583c2b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8038583c2b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8038583c2b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8038583c2b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8038583c2b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8038583c2b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8038583c2b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8038583c2b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8038583c2b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583dabb8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583dabb8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6583dabb8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6583dabb8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59bef5d4e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59bef5d4e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573830b1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573830b1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573830b12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573830b12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573830b12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573830b12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573830b1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573830b1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573830b12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573830b12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573830b12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573830b12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573830b12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573830b12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573830b12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573830b12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8038583c2b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8038583c2b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8038583c2b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8038583c2b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8038583c2b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8038583c2b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8038583c2b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8038583c2b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53173463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3531734634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7ef1f3c69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7ef1f3c69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7ef1f3c69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37ef1f3c69a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59bef5d4e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59bef5d4e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6583dabb8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6583dabb8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8038583c2b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g38038583c2b_0_7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7ef1f3c69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7ef1f3c69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7ef1f3c69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7ef1f3c69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1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8.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4">
  <p:cSld name="Content 04">
    <p:spTree>
      <p:nvGrpSpPr>
        <p:cNvPr id="50" name="Shape 50"/>
        <p:cNvGrpSpPr/>
        <p:nvPr/>
      </p:nvGrpSpPr>
      <p:grpSpPr>
        <a:xfrm>
          <a:off x="0" y="0"/>
          <a:ext cx="0" cy="0"/>
          <a:chOff x="0" y="0"/>
          <a:chExt cx="0" cy="0"/>
        </a:xfrm>
      </p:grpSpPr>
      <p:pic>
        <p:nvPicPr>
          <p:cNvPr descr="Artboard 1 copy 4@2x-100" id="51" name="Google Shape;51;p13"/>
          <p:cNvPicPr preferRelativeResize="0"/>
          <p:nvPr/>
        </p:nvPicPr>
        <p:blipFill rotWithShape="1">
          <a:blip r:embed="rId2">
            <a:alphaModFix/>
          </a:blip>
          <a:srcRect b="0" l="0" r="0" t="0"/>
          <a:stretch/>
        </p:blipFill>
        <p:spPr>
          <a:xfrm>
            <a:off x="0" y="0"/>
            <a:ext cx="9142094" cy="5143500"/>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53" name="Google Shape;53;p13"/>
          <p:cNvSpPr txBox="1"/>
          <p:nvPr>
            <p:ph idx="1" type="subTitle"/>
          </p:nvPr>
        </p:nvSpPr>
        <p:spPr>
          <a:xfrm>
            <a:off x="3830279" y="2882680"/>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4" name="Google Shape;54;p13"/>
          <p:cNvSpPr txBox="1"/>
          <p:nvPr>
            <p:ph idx="2" type="body"/>
          </p:nvPr>
        </p:nvSpPr>
        <p:spPr>
          <a:xfrm>
            <a:off x="3830279" y="1315922"/>
            <a:ext cx="55710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55" name="Google Shape;55;p13"/>
          <p:cNvSpPr txBox="1"/>
          <p:nvPr>
            <p:ph idx="3" type="body"/>
          </p:nvPr>
        </p:nvSpPr>
        <p:spPr>
          <a:xfrm>
            <a:off x="497981" y="1020803"/>
            <a:ext cx="2613000" cy="2283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EDECED"/>
              </a:buClr>
              <a:buSzPts val="1500"/>
              <a:buChar char="•"/>
              <a:defRPr sz="1500">
                <a:solidFill>
                  <a:srgbClr val="EDECED"/>
                </a:solidFill>
              </a:defRPr>
            </a:lvl1pPr>
            <a:lvl2pPr indent="-317500" lvl="1" marL="914400" algn="l">
              <a:lnSpc>
                <a:spcPct val="90000"/>
              </a:lnSpc>
              <a:spcBef>
                <a:spcPts val="400"/>
              </a:spcBef>
              <a:spcAft>
                <a:spcPts val="0"/>
              </a:spcAft>
              <a:buClr>
                <a:srgbClr val="EDECED"/>
              </a:buClr>
              <a:buSzPts val="1400"/>
              <a:buChar char="•"/>
              <a:defRPr sz="1400">
                <a:solidFill>
                  <a:srgbClr val="EDECED"/>
                </a:solidFill>
              </a:defRPr>
            </a:lvl2pPr>
            <a:lvl3pPr indent="-304800" lvl="2" marL="1371600" algn="l">
              <a:lnSpc>
                <a:spcPct val="90000"/>
              </a:lnSpc>
              <a:spcBef>
                <a:spcPts val="400"/>
              </a:spcBef>
              <a:spcAft>
                <a:spcPts val="0"/>
              </a:spcAft>
              <a:buClr>
                <a:srgbClr val="EDECED"/>
              </a:buClr>
              <a:buSzPts val="1200"/>
              <a:buChar char="•"/>
              <a:defRPr sz="1200">
                <a:solidFill>
                  <a:srgbClr val="EDECED"/>
                </a:solidFill>
              </a:defRPr>
            </a:lvl3pPr>
            <a:lvl4pPr indent="-298450" lvl="3" marL="1828800" algn="l">
              <a:lnSpc>
                <a:spcPct val="90000"/>
              </a:lnSpc>
              <a:spcBef>
                <a:spcPts val="400"/>
              </a:spcBef>
              <a:spcAft>
                <a:spcPts val="0"/>
              </a:spcAft>
              <a:buClr>
                <a:srgbClr val="EDECED"/>
              </a:buClr>
              <a:buSzPts val="1100"/>
              <a:buChar char="•"/>
              <a:defRPr sz="1100">
                <a:solidFill>
                  <a:srgbClr val="EDECED"/>
                </a:solidFill>
              </a:defRPr>
            </a:lvl4pPr>
            <a:lvl5pPr indent="-285750" lvl="4" marL="2286000" algn="l">
              <a:lnSpc>
                <a:spcPct val="90000"/>
              </a:lnSpc>
              <a:spcBef>
                <a:spcPts val="400"/>
              </a:spcBef>
              <a:spcAft>
                <a:spcPts val="0"/>
              </a:spcAft>
              <a:buClr>
                <a:srgbClr val="EDECED"/>
              </a:buClr>
              <a:buSzPts val="900"/>
              <a:buChar char="•"/>
              <a:defRPr sz="900">
                <a:solidFill>
                  <a:srgbClr val="EDECED"/>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 name="Google Shape;56;p13"/>
          <p:cNvSpPr txBox="1"/>
          <p:nvPr>
            <p:ph idx="4" type="body"/>
          </p:nvPr>
        </p:nvSpPr>
        <p:spPr>
          <a:xfrm>
            <a:off x="497981" y="3548399"/>
            <a:ext cx="2700000" cy="531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1800"/>
              <a:buNone/>
              <a:defRPr b="1" sz="18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57" name="Google Shape;57;p13"/>
          <p:cNvSpPr txBox="1"/>
          <p:nvPr>
            <p:ph idx="5" type="body"/>
          </p:nvPr>
        </p:nvSpPr>
        <p:spPr>
          <a:xfrm>
            <a:off x="497981" y="4237640"/>
            <a:ext cx="2700000" cy="450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1100"/>
              <a:buNone/>
              <a:defRPr sz="1100">
                <a:solidFill>
                  <a:srgbClr val="EDECED"/>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58" name="Google Shape;58;p13"/>
          <p:cNvSpPr txBox="1"/>
          <p:nvPr>
            <p:ph idx="6"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2">
  <p:cSld name="Subtitle 02">
    <p:spTree>
      <p:nvGrpSpPr>
        <p:cNvPr id="59" name="Shape 59"/>
        <p:cNvGrpSpPr/>
        <p:nvPr/>
      </p:nvGrpSpPr>
      <p:grpSpPr>
        <a:xfrm>
          <a:off x="0" y="0"/>
          <a:ext cx="0" cy="0"/>
          <a:chOff x="0" y="0"/>
          <a:chExt cx="0" cy="0"/>
        </a:xfrm>
      </p:grpSpPr>
      <p:pic>
        <p:nvPicPr>
          <p:cNvPr descr="Artboard 1 copy@2x-100" id="60" name="Google Shape;60;p14"/>
          <p:cNvPicPr preferRelativeResize="0"/>
          <p:nvPr/>
        </p:nvPicPr>
        <p:blipFill rotWithShape="1">
          <a:blip r:embed="rId2">
            <a:alphaModFix/>
          </a:blip>
          <a:srcRect b="0" l="0" r="0" t="0"/>
          <a:stretch/>
        </p:blipFill>
        <p:spPr>
          <a:xfrm>
            <a:off x="0" y="0"/>
            <a:ext cx="9142094" cy="5143500"/>
          </a:xfrm>
          <a:prstGeom prst="rect">
            <a:avLst/>
          </a:prstGeom>
          <a:noFill/>
          <a:ln>
            <a:noFill/>
          </a:ln>
        </p:spPr>
      </p:pic>
      <p:sp>
        <p:nvSpPr>
          <p:cNvPr id="61" name="Google Shape;61;p14"/>
          <p:cNvSpPr txBox="1"/>
          <p:nvPr>
            <p:ph idx="1" type="subTitle"/>
          </p:nvPr>
        </p:nvSpPr>
        <p:spPr>
          <a:xfrm>
            <a:off x="732825" y="3291434"/>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2" name="Google Shape;62;p14"/>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63" name="Google Shape;63;p14"/>
          <p:cNvSpPr txBox="1"/>
          <p:nvPr>
            <p:ph idx="2" type="body"/>
          </p:nvPr>
        </p:nvSpPr>
        <p:spPr>
          <a:xfrm>
            <a:off x="791867" y="1353379"/>
            <a:ext cx="4031400" cy="1734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64" name="Google Shape;64;p14"/>
          <p:cNvSpPr txBox="1"/>
          <p:nvPr>
            <p:ph idx="3"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p:cSld name="Title Slide 01">
    <p:spTree>
      <p:nvGrpSpPr>
        <p:cNvPr id="71" name="Shape 71"/>
        <p:cNvGrpSpPr/>
        <p:nvPr/>
      </p:nvGrpSpPr>
      <p:grpSpPr>
        <a:xfrm>
          <a:off x="0" y="0"/>
          <a:ext cx="0" cy="0"/>
          <a:chOff x="0" y="0"/>
          <a:chExt cx="0" cy="0"/>
        </a:xfrm>
      </p:grpSpPr>
      <p:pic>
        <p:nvPicPr>
          <p:cNvPr descr="Artboard 1 copy 2@2x-100" id="72" name="Google Shape;72;p16"/>
          <p:cNvPicPr preferRelativeResize="0"/>
          <p:nvPr/>
        </p:nvPicPr>
        <p:blipFill rotWithShape="1">
          <a:blip r:embed="rId2">
            <a:alphaModFix/>
          </a:blip>
          <a:srcRect b="0" l="0" r="0" t="0"/>
          <a:stretch/>
        </p:blipFill>
        <p:spPr>
          <a:xfrm>
            <a:off x="-2381" y="0"/>
            <a:ext cx="9146381" cy="5143501"/>
          </a:xfrm>
          <a:prstGeom prst="rect">
            <a:avLst/>
          </a:prstGeom>
          <a:noFill/>
          <a:ln>
            <a:noFill/>
          </a:ln>
        </p:spPr>
      </p:pic>
      <p:pic>
        <p:nvPicPr>
          <p:cNvPr id="73" name="Google Shape;73;p16"/>
          <p:cNvPicPr preferRelativeResize="0"/>
          <p:nvPr/>
        </p:nvPicPr>
        <p:blipFill rotWithShape="1">
          <a:blip r:embed="rId3">
            <a:alphaModFix/>
          </a:blip>
          <a:srcRect b="0" l="0" r="0" t="0"/>
          <a:stretch/>
        </p:blipFill>
        <p:spPr>
          <a:xfrm>
            <a:off x="1003379" y="1662358"/>
            <a:ext cx="4051144" cy="1818784"/>
          </a:xfrm>
          <a:prstGeom prst="rect">
            <a:avLst/>
          </a:prstGeom>
          <a:noFill/>
          <a:ln>
            <a:noFill/>
          </a:ln>
        </p:spPr>
      </p:pic>
      <p:pic>
        <p:nvPicPr>
          <p:cNvPr id="74" name="Google Shape;74;p16"/>
          <p:cNvPicPr preferRelativeResize="0"/>
          <p:nvPr/>
        </p:nvPicPr>
        <p:blipFill rotWithShape="1">
          <a:blip r:embed="rId4">
            <a:alphaModFix/>
          </a:blip>
          <a:srcRect b="0" l="0" r="0" t="0"/>
          <a:stretch/>
        </p:blipFill>
        <p:spPr>
          <a:xfrm>
            <a:off x="5123353" y="1265901"/>
            <a:ext cx="3060800" cy="2666466"/>
          </a:xfrm>
          <a:prstGeom prst="rect">
            <a:avLst/>
          </a:prstGeom>
          <a:noFill/>
          <a:ln>
            <a:noFill/>
          </a:ln>
        </p:spPr>
      </p:pic>
      <p:sp>
        <p:nvSpPr>
          <p:cNvPr id="75" name="Google Shape;75;p16"/>
          <p:cNvSpPr txBox="1"/>
          <p:nvPr>
            <p:ph idx="1"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 Slide 02">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2">
            <a:alphaModFix/>
          </a:blip>
          <a:srcRect b="0" l="0" r="0" t="0"/>
          <a:stretch/>
        </p:blipFill>
        <p:spPr>
          <a:xfrm>
            <a:off x="925" y="0"/>
            <a:ext cx="9142146" cy="5143501"/>
          </a:xfrm>
          <a:prstGeom prst="rect">
            <a:avLst/>
          </a:prstGeom>
          <a:noFill/>
          <a:ln>
            <a:noFill/>
          </a:ln>
        </p:spPr>
      </p:pic>
      <p:pic>
        <p:nvPicPr>
          <p:cNvPr id="78" name="Google Shape;78;p17"/>
          <p:cNvPicPr preferRelativeResize="0"/>
          <p:nvPr/>
        </p:nvPicPr>
        <p:blipFill rotWithShape="1">
          <a:blip r:embed="rId3">
            <a:alphaModFix/>
          </a:blip>
          <a:srcRect b="0" l="0" r="0" t="0"/>
          <a:stretch/>
        </p:blipFill>
        <p:spPr>
          <a:xfrm>
            <a:off x="1163124" y="1442689"/>
            <a:ext cx="3508031" cy="1574951"/>
          </a:xfrm>
          <a:prstGeom prst="rect">
            <a:avLst/>
          </a:prstGeom>
          <a:noFill/>
          <a:ln>
            <a:noFill/>
          </a:ln>
        </p:spPr>
      </p:pic>
      <p:sp>
        <p:nvSpPr>
          <p:cNvPr id="79" name="Google Shape;79;p17"/>
          <p:cNvSpPr txBox="1"/>
          <p:nvPr>
            <p:ph idx="1" type="subTitle"/>
          </p:nvPr>
        </p:nvSpPr>
        <p:spPr>
          <a:xfrm>
            <a:off x="1055287" y="3305060"/>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0" name="Google Shape;80;p17"/>
          <p:cNvSpPr txBox="1"/>
          <p:nvPr>
            <p:ph idx="2"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3">
  <p:cSld name="Title Slide 03">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2">
            <a:alphaModFix/>
          </a:blip>
          <a:srcRect b="0" l="0" r="0" t="0"/>
          <a:stretch/>
        </p:blipFill>
        <p:spPr>
          <a:xfrm>
            <a:off x="0" y="0"/>
            <a:ext cx="9139771" cy="5143501"/>
          </a:xfrm>
          <a:prstGeom prst="rect">
            <a:avLst/>
          </a:prstGeom>
          <a:noFill/>
          <a:ln>
            <a:noFill/>
          </a:ln>
        </p:spPr>
      </p:pic>
      <p:pic>
        <p:nvPicPr>
          <p:cNvPr id="83" name="Google Shape;83;p18"/>
          <p:cNvPicPr preferRelativeResize="0"/>
          <p:nvPr/>
        </p:nvPicPr>
        <p:blipFill rotWithShape="1">
          <a:blip r:embed="rId3">
            <a:alphaModFix/>
          </a:blip>
          <a:srcRect b="0" l="0" r="0" t="0"/>
          <a:stretch/>
        </p:blipFill>
        <p:spPr>
          <a:xfrm>
            <a:off x="1113165" y="1784275"/>
            <a:ext cx="3508031" cy="1574951"/>
          </a:xfrm>
          <a:prstGeom prst="rect">
            <a:avLst/>
          </a:prstGeom>
          <a:noFill/>
          <a:ln>
            <a:noFill/>
          </a:ln>
        </p:spPr>
      </p:pic>
      <p:sp>
        <p:nvSpPr>
          <p:cNvPr id="84" name="Google Shape;84;p18"/>
          <p:cNvSpPr txBox="1"/>
          <p:nvPr>
            <p:ph idx="1"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2">
  <p:cSld name="Subtitle 02">
    <p:spTree>
      <p:nvGrpSpPr>
        <p:cNvPr id="85" name="Shape 85"/>
        <p:cNvGrpSpPr/>
        <p:nvPr/>
      </p:nvGrpSpPr>
      <p:grpSpPr>
        <a:xfrm>
          <a:off x="0" y="0"/>
          <a:ext cx="0" cy="0"/>
          <a:chOff x="0" y="0"/>
          <a:chExt cx="0" cy="0"/>
        </a:xfrm>
      </p:grpSpPr>
      <p:pic>
        <p:nvPicPr>
          <p:cNvPr descr="Artboard 1 copy@2x-100" id="86" name="Google Shape;86;p19"/>
          <p:cNvPicPr preferRelativeResize="0"/>
          <p:nvPr/>
        </p:nvPicPr>
        <p:blipFill rotWithShape="1">
          <a:blip r:embed="rId2">
            <a:alphaModFix/>
          </a:blip>
          <a:srcRect b="0" l="0" r="0" t="0"/>
          <a:stretch/>
        </p:blipFill>
        <p:spPr>
          <a:xfrm>
            <a:off x="0" y="0"/>
            <a:ext cx="9142095" cy="5143501"/>
          </a:xfrm>
          <a:prstGeom prst="rect">
            <a:avLst/>
          </a:prstGeom>
          <a:noFill/>
          <a:ln>
            <a:noFill/>
          </a:ln>
        </p:spPr>
      </p:pic>
      <p:sp>
        <p:nvSpPr>
          <p:cNvPr id="87" name="Google Shape;87;p19"/>
          <p:cNvSpPr txBox="1"/>
          <p:nvPr>
            <p:ph idx="1" type="subTitle"/>
          </p:nvPr>
        </p:nvSpPr>
        <p:spPr>
          <a:xfrm>
            <a:off x="732825" y="3291434"/>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88" name="Google Shape;88;p19"/>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89" name="Google Shape;89;p19"/>
          <p:cNvSpPr txBox="1"/>
          <p:nvPr>
            <p:ph idx="2" type="body"/>
          </p:nvPr>
        </p:nvSpPr>
        <p:spPr>
          <a:xfrm>
            <a:off x="791867" y="1353379"/>
            <a:ext cx="4031400" cy="1734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0" name="Google Shape;90;p19"/>
          <p:cNvSpPr txBox="1"/>
          <p:nvPr>
            <p:ph idx="3"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4">
  <p:cSld name="Content 04">
    <p:spTree>
      <p:nvGrpSpPr>
        <p:cNvPr id="91" name="Shape 91"/>
        <p:cNvGrpSpPr/>
        <p:nvPr/>
      </p:nvGrpSpPr>
      <p:grpSpPr>
        <a:xfrm>
          <a:off x="0" y="0"/>
          <a:ext cx="0" cy="0"/>
          <a:chOff x="0" y="0"/>
          <a:chExt cx="0" cy="0"/>
        </a:xfrm>
      </p:grpSpPr>
      <p:pic>
        <p:nvPicPr>
          <p:cNvPr descr="Artboard 1 copy 4@2x-100" id="92" name="Google Shape;92;p20"/>
          <p:cNvPicPr preferRelativeResize="0"/>
          <p:nvPr/>
        </p:nvPicPr>
        <p:blipFill rotWithShape="1">
          <a:blip r:embed="rId2">
            <a:alphaModFix/>
          </a:blip>
          <a:srcRect b="0" l="0" r="0" t="0"/>
          <a:stretch/>
        </p:blipFill>
        <p:spPr>
          <a:xfrm>
            <a:off x="0" y="0"/>
            <a:ext cx="9142095" cy="5143501"/>
          </a:xfrm>
          <a:prstGeom prst="rect">
            <a:avLst/>
          </a:prstGeom>
          <a:noFill/>
          <a:ln>
            <a:noFill/>
          </a:ln>
        </p:spPr>
      </p:pic>
      <p:pic>
        <p:nvPicPr>
          <p:cNvPr id="93" name="Google Shape;93;p20"/>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94" name="Google Shape;94;p20"/>
          <p:cNvSpPr txBox="1"/>
          <p:nvPr>
            <p:ph idx="1" type="subTitle"/>
          </p:nvPr>
        </p:nvSpPr>
        <p:spPr>
          <a:xfrm>
            <a:off x="3830279" y="2882680"/>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5" name="Google Shape;95;p20"/>
          <p:cNvSpPr txBox="1"/>
          <p:nvPr>
            <p:ph idx="2" type="body"/>
          </p:nvPr>
        </p:nvSpPr>
        <p:spPr>
          <a:xfrm>
            <a:off x="3830279" y="1315922"/>
            <a:ext cx="55710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6" name="Google Shape;96;p20"/>
          <p:cNvSpPr txBox="1"/>
          <p:nvPr>
            <p:ph idx="3" type="body"/>
          </p:nvPr>
        </p:nvSpPr>
        <p:spPr>
          <a:xfrm>
            <a:off x="497981" y="1020803"/>
            <a:ext cx="2613000" cy="2283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EDECED"/>
              </a:buClr>
              <a:buSzPts val="1500"/>
              <a:buChar char="•"/>
              <a:defRPr sz="1500">
                <a:solidFill>
                  <a:srgbClr val="EDECED"/>
                </a:solidFill>
              </a:defRPr>
            </a:lvl1pPr>
            <a:lvl2pPr indent="-317500" lvl="1" marL="914400" algn="l">
              <a:lnSpc>
                <a:spcPct val="90000"/>
              </a:lnSpc>
              <a:spcBef>
                <a:spcPts val="400"/>
              </a:spcBef>
              <a:spcAft>
                <a:spcPts val="0"/>
              </a:spcAft>
              <a:buClr>
                <a:srgbClr val="EDECED"/>
              </a:buClr>
              <a:buSzPts val="1400"/>
              <a:buChar char="•"/>
              <a:defRPr sz="1400">
                <a:solidFill>
                  <a:srgbClr val="EDECED"/>
                </a:solidFill>
              </a:defRPr>
            </a:lvl2pPr>
            <a:lvl3pPr indent="-304800" lvl="2" marL="1371600" algn="l">
              <a:lnSpc>
                <a:spcPct val="90000"/>
              </a:lnSpc>
              <a:spcBef>
                <a:spcPts val="400"/>
              </a:spcBef>
              <a:spcAft>
                <a:spcPts val="0"/>
              </a:spcAft>
              <a:buClr>
                <a:srgbClr val="EDECED"/>
              </a:buClr>
              <a:buSzPts val="1200"/>
              <a:buChar char="•"/>
              <a:defRPr sz="1200">
                <a:solidFill>
                  <a:srgbClr val="EDECED"/>
                </a:solidFill>
              </a:defRPr>
            </a:lvl3pPr>
            <a:lvl4pPr indent="-298450" lvl="3" marL="1828800" algn="l">
              <a:lnSpc>
                <a:spcPct val="90000"/>
              </a:lnSpc>
              <a:spcBef>
                <a:spcPts val="400"/>
              </a:spcBef>
              <a:spcAft>
                <a:spcPts val="0"/>
              </a:spcAft>
              <a:buClr>
                <a:srgbClr val="EDECED"/>
              </a:buClr>
              <a:buSzPts val="1100"/>
              <a:buChar char="•"/>
              <a:defRPr sz="1100">
                <a:solidFill>
                  <a:srgbClr val="EDECED"/>
                </a:solidFill>
              </a:defRPr>
            </a:lvl4pPr>
            <a:lvl5pPr indent="-285750" lvl="4" marL="2286000" algn="l">
              <a:lnSpc>
                <a:spcPct val="90000"/>
              </a:lnSpc>
              <a:spcBef>
                <a:spcPts val="400"/>
              </a:spcBef>
              <a:spcAft>
                <a:spcPts val="0"/>
              </a:spcAft>
              <a:buClr>
                <a:srgbClr val="EDECED"/>
              </a:buClr>
              <a:buSzPts val="900"/>
              <a:buChar char="•"/>
              <a:defRPr sz="900">
                <a:solidFill>
                  <a:srgbClr val="EDECED"/>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20"/>
          <p:cNvSpPr txBox="1"/>
          <p:nvPr>
            <p:ph idx="4" type="body"/>
          </p:nvPr>
        </p:nvSpPr>
        <p:spPr>
          <a:xfrm>
            <a:off x="497981" y="3548399"/>
            <a:ext cx="2700000" cy="531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1800"/>
              <a:buNone/>
              <a:defRPr b="1" sz="18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8" name="Google Shape;98;p20"/>
          <p:cNvSpPr txBox="1"/>
          <p:nvPr>
            <p:ph idx="5" type="body"/>
          </p:nvPr>
        </p:nvSpPr>
        <p:spPr>
          <a:xfrm>
            <a:off x="497981" y="4237640"/>
            <a:ext cx="2700000" cy="450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1100"/>
              <a:buNone/>
              <a:defRPr sz="1100">
                <a:solidFill>
                  <a:srgbClr val="EDECED"/>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9" name="Google Shape;99;p20"/>
          <p:cNvSpPr txBox="1"/>
          <p:nvPr>
            <p:ph idx="6"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1">
  <p:cSld name="Content 01">
    <p:bg>
      <p:bgPr>
        <a:solidFill>
          <a:srgbClr val="FFFFFF"/>
        </a:solidFill>
      </p:bgPr>
    </p:bg>
    <p:spTree>
      <p:nvGrpSpPr>
        <p:cNvPr id="100" name="Shape 100"/>
        <p:cNvGrpSpPr/>
        <p:nvPr/>
      </p:nvGrpSpPr>
      <p:grpSpPr>
        <a:xfrm>
          <a:off x="0" y="0"/>
          <a:ext cx="0" cy="0"/>
          <a:chOff x="0" y="0"/>
          <a:chExt cx="0" cy="0"/>
        </a:xfrm>
      </p:grpSpPr>
      <p:sp>
        <p:nvSpPr>
          <p:cNvPr id="101" name="Google Shape;101;p21"/>
          <p:cNvSpPr txBox="1"/>
          <p:nvPr>
            <p:ph type="title"/>
          </p:nvPr>
        </p:nvSpPr>
        <p:spPr>
          <a:xfrm>
            <a:off x="469899" y="195269"/>
            <a:ext cx="76980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A0519"/>
              </a:buClr>
              <a:buSzPts val="3300"/>
              <a:buFont typeface="Wix Madefor Display"/>
              <a:buNone/>
              <a:defRPr b="1">
                <a:solidFill>
                  <a:srgbClr val="0A0519"/>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02" name="Google Shape;102;p21"/>
          <p:cNvPicPr preferRelativeResize="0"/>
          <p:nvPr/>
        </p:nvPicPr>
        <p:blipFill rotWithShape="1">
          <a:blip r:embed="rId2">
            <a:alphaModFix/>
          </a:blip>
          <a:srcRect b="0" l="0" r="0" t="0"/>
          <a:stretch/>
        </p:blipFill>
        <p:spPr>
          <a:xfrm>
            <a:off x="7849861" y="151890"/>
            <a:ext cx="1012954" cy="388576"/>
          </a:xfrm>
          <a:prstGeom prst="rect">
            <a:avLst/>
          </a:prstGeom>
          <a:noFill/>
          <a:ln>
            <a:noFill/>
          </a:ln>
        </p:spPr>
      </p:pic>
      <p:sp>
        <p:nvSpPr>
          <p:cNvPr id="103" name="Google Shape;103;p21"/>
          <p:cNvSpPr txBox="1"/>
          <p:nvPr>
            <p:ph idx="1" type="subTitle"/>
          </p:nvPr>
        </p:nvSpPr>
        <p:spPr>
          <a:xfrm>
            <a:off x="4287194" y="4426895"/>
            <a:ext cx="2930700" cy="407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0A0519"/>
              </a:buClr>
              <a:buSzPts val="1100"/>
              <a:buNone/>
              <a:defRPr sz="1100">
                <a:solidFill>
                  <a:srgbClr val="0A0519"/>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04" name="Google Shape;104;p21"/>
          <p:cNvSpPr txBox="1"/>
          <p:nvPr>
            <p:ph idx="2" type="body"/>
          </p:nvPr>
        </p:nvSpPr>
        <p:spPr>
          <a:xfrm>
            <a:off x="4281684" y="1303741"/>
            <a:ext cx="4581000" cy="30396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1"/>
          <p:cNvSpPr txBox="1"/>
          <p:nvPr>
            <p:ph idx="3" type="body"/>
          </p:nvPr>
        </p:nvSpPr>
        <p:spPr>
          <a:xfrm>
            <a:off x="469900" y="1303741"/>
            <a:ext cx="3704100" cy="30396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21"/>
          <p:cNvSpPr txBox="1"/>
          <p:nvPr>
            <p:ph idx="4"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0A0519"/>
              </a:buClr>
              <a:buSzPts val="1500"/>
              <a:buNone/>
              <a:defRPr sz="15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descr="нейроны" id="107" name="Google Shape;107;p21"/>
          <p:cNvPicPr preferRelativeResize="0"/>
          <p:nvPr/>
        </p:nvPicPr>
        <p:blipFill rotWithShape="1">
          <a:blip r:embed="rId3">
            <a:alphaModFix/>
          </a:blip>
          <a:srcRect b="0" l="0" r="0" t="0"/>
          <a:stretch/>
        </p:blipFill>
        <p:spPr>
          <a:xfrm>
            <a:off x="-950119" y="4080986"/>
            <a:ext cx="1737837" cy="18816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2">
  <p:cSld name="Content 02">
    <p:spTree>
      <p:nvGrpSpPr>
        <p:cNvPr id="108" name="Shape 108"/>
        <p:cNvGrpSpPr/>
        <p:nvPr/>
      </p:nvGrpSpPr>
      <p:grpSpPr>
        <a:xfrm>
          <a:off x="0" y="0"/>
          <a:ext cx="0" cy="0"/>
          <a:chOff x="0" y="0"/>
          <a:chExt cx="0" cy="0"/>
        </a:xfrm>
      </p:grpSpPr>
      <p:sp>
        <p:nvSpPr>
          <p:cNvPr id="109" name="Google Shape;109;p22"/>
          <p:cNvSpPr txBox="1"/>
          <p:nvPr>
            <p:ph type="title"/>
          </p:nvPr>
        </p:nvSpPr>
        <p:spPr>
          <a:xfrm>
            <a:off x="469899" y="195269"/>
            <a:ext cx="76980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A0519"/>
              </a:buClr>
              <a:buSzPts val="3300"/>
              <a:buFont typeface="Wix Madefor Display"/>
              <a:buNone/>
              <a:defRPr b="1">
                <a:solidFill>
                  <a:srgbClr val="0A0519"/>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10" name="Google Shape;110;p22"/>
          <p:cNvPicPr preferRelativeResize="0"/>
          <p:nvPr/>
        </p:nvPicPr>
        <p:blipFill rotWithShape="1">
          <a:blip r:embed="rId2">
            <a:alphaModFix/>
          </a:blip>
          <a:srcRect b="0" l="0" r="0" t="0"/>
          <a:stretch/>
        </p:blipFill>
        <p:spPr>
          <a:xfrm>
            <a:off x="7849861" y="151890"/>
            <a:ext cx="1012954" cy="388576"/>
          </a:xfrm>
          <a:prstGeom prst="rect">
            <a:avLst/>
          </a:prstGeom>
          <a:noFill/>
          <a:ln>
            <a:noFill/>
          </a:ln>
        </p:spPr>
      </p:pic>
      <p:sp>
        <p:nvSpPr>
          <p:cNvPr id="111" name="Google Shape;111;p22"/>
          <p:cNvSpPr txBox="1"/>
          <p:nvPr>
            <p:ph idx="1" type="subTitle"/>
          </p:nvPr>
        </p:nvSpPr>
        <p:spPr>
          <a:xfrm>
            <a:off x="2787015" y="4426744"/>
            <a:ext cx="2264100" cy="4077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Clr>
                <a:srgbClr val="0A0519"/>
              </a:buClr>
              <a:buSzPts val="1100"/>
              <a:buNone/>
              <a:defRPr sz="1100">
                <a:solidFill>
                  <a:srgbClr val="0A0519"/>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12" name="Google Shape;112;p22"/>
          <p:cNvSpPr txBox="1"/>
          <p:nvPr>
            <p:ph idx="2" type="body"/>
          </p:nvPr>
        </p:nvSpPr>
        <p:spPr>
          <a:xfrm>
            <a:off x="469899" y="1303741"/>
            <a:ext cx="4581000" cy="30396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22"/>
          <p:cNvSpPr txBox="1"/>
          <p:nvPr>
            <p:ph idx="3" type="body"/>
          </p:nvPr>
        </p:nvSpPr>
        <p:spPr>
          <a:xfrm>
            <a:off x="5158647" y="1303741"/>
            <a:ext cx="3704100" cy="30396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22"/>
          <p:cNvSpPr txBox="1"/>
          <p:nvPr>
            <p:ph idx="4"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0A0519"/>
              </a:buClr>
              <a:buSzPts val="1500"/>
              <a:buNone/>
              <a:defRPr sz="15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descr="нейроны" id="115" name="Google Shape;115;p22"/>
          <p:cNvPicPr preferRelativeResize="0"/>
          <p:nvPr/>
        </p:nvPicPr>
        <p:blipFill rotWithShape="1">
          <a:blip r:embed="rId3">
            <a:alphaModFix/>
          </a:blip>
          <a:srcRect b="0" l="0" r="0" t="0"/>
          <a:stretch/>
        </p:blipFill>
        <p:spPr>
          <a:xfrm>
            <a:off x="-950119" y="4080986"/>
            <a:ext cx="1737837" cy="188166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3">
  <p:cSld name="Content 03">
    <p:spTree>
      <p:nvGrpSpPr>
        <p:cNvPr id="116" name="Shape 116"/>
        <p:cNvGrpSpPr/>
        <p:nvPr/>
      </p:nvGrpSpPr>
      <p:grpSpPr>
        <a:xfrm>
          <a:off x="0" y="0"/>
          <a:ext cx="0" cy="0"/>
          <a:chOff x="0" y="0"/>
          <a:chExt cx="0" cy="0"/>
        </a:xfrm>
      </p:grpSpPr>
      <p:pic>
        <p:nvPicPr>
          <p:cNvPr descr="01" id="117" name="Google Shape;117;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8" name="Google Shape;118;p23"/>
          <p:cNvPicPr preferRelativeResize="0"/>
          <p:nvPr/>
        </p:nvPicPr>
        <p:blipFill rotWithShape="1">
          <a:blip r:embed="rId3">
            <a:alphaModFix/>
          </a:blip>
          <a:srcRect b="0" l="0" r="0" t="0"/>
          <a:stretch/>
        </p:blipFill>
        <p:spPr>
          <a:xfrm>
            <a:off x="7849861" y="151890"/>
            <a:ext cx="1012954" cy="388576"/>
          </a:xfrm>
          <a:prstGeom prst="rect">
            <a:avLst/>
          </a:prstGeom>
          <a:noFill/>
          <a:ln>
            <a:noFill/>
          </a:ln>
        </p:spPr>
      </p:pic>
      <p:sp>
        <p:nvSpPr>
          <p:cNvPr id="119" name="Google Shape;119;p23"/>
          <p:cNvSpPr txBox="1"/>
          <p:nvPr>
            <p:ph type="title"/>
          </p:nvPr>
        </p:nvSpPr>
        <p:spPr>
          <a:xfrm>
            <a:off x="469899" y="195269"/>
            <a:ext cx="76980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A0519"/>
              </a:buClr>
              <a:buSzPts val="3300"/>
              <a:buFont typeface="Wix Madefor Display"/>
              <a:buNone/>
              <a:defRPr b="1">
                <a:solidFill>
                  <a:srgbClr val="0A0519"/>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23"/>
          <p:cNvSpPr txBox="1"/>
          <p:nvPr>
            <p:ph idx="1" type="body"/>
          </p:nvPr>
        </p:nvSpPr>
        <p:spPr>
          <a:xfrm>
            <a:off x="4703234" y="1303741"/>
            <a:ext cx="4102200" cy="3123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3"/>
          <p:cNvSpPr txBox="1"/>
          <p:nvPr>
            <p:ph idx="2" type="body"/>
          </p:nvPr>
        </p:nvSpPr>
        <p:spPr>
          <a:xfrm>
            <a:off x="378515" y="1303741"/>
            <a:ext cx="4102200" cy="3123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3"/>
          <p:cNvSpPr txBox="1"/>
          <p:nvPr>
            <p:ph idx="3" type="body"/>
          </p:nvPr>
        </p:nvSpPr>
        <p:spPr>
          <a:xfrm>
            <a:off x="4703234" y="4541194"/>
            <a:ext cx="3239400" cy="450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A0519"/>
              </a:buClr>
              <a:buSzPts val="1100"/>
              <a:buNone/>
              <a:defRPr sz="1100">
                <a:solidFill>
                  <a:srgbClr val="0A0519"/>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23" name="Google Shape;123;p23"/>
          <p:cNvSpPr txBox="1"/>
          <p:nvPr>
            <p:ph idx="4" type="body"/>
          </p:nvPr>
        </p:nvSpPr>
        <p:spPr>
          <a:xfrm>
            <a:off x="378515" y="4541194"/>
            <a:ext cx="3239400" cy="450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A0519"/>
              </a:buClr>
              <a:buSzPts val="1100"/>
              <a:buNone/>
              <a:defRPr sz="1100">
                <a:solidFill>
                  <a:srgbClr val="0A0519"/>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24" name="Google Shape;124;p23"/>
          <p:cNvSpPr txBox="1"/>
          <p:nvPr>
            <p:ph idx="5"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0A0519"/>
              </a:buClr>
              <a:buSzPts val="1500"/>
              <a:buNone/>
              <a:defRPr sz="15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descr="нейроны" id="125" name="Google Shape;125;p23"/>
          <p:cNvPicPr preferRelativeResize="0"/>
          <p:nvPr/>
        </p:nvPicPr>
        <p:blipFill rotWithShape="1">
          <a:blip r:embed="rId4">
            <a:alphaModFix/>
          </a:blip>
          <a:srcRect b="0" l="0" r="0" t="0"/>
          <a:stretch/>
        </p:blipFill>
        <p:spPr>
          <a:xfrm>
            <a:off x="-1096804" y="3552825"/>
            <a:ext cx="1737837" cy="188166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1">
  <p:cSld name="Subtitle 01">
    <p:spTree>
      <p:nvGrpSpPr>
        <p:cNvPr id="126" name="Shape 126"/>
        <p:cNvGrpSpPr/>
        <p:nvPr/>
      </p:nvGrpSpPr>
      <p:grpSpPr>
        <a:xfrm>
          <a:off x="0" y="0"/>
          <a:ext cx="0" cy="0"/>
          <a:chOff x="0" y="0"/>
          <a:chExt cx="0" cy="0"/>
        </a:xfrm>
      </p:grpSpPr>
      <p:pic>
        <p:nvPicPr>
          <p:cNvPr descr="Artboard 1 copy 2@2x-100" id="127" name="Google Shape;127;p24"/>
          <p:cNvPicPr preferRelativeResize="0"/>
          <p:nvPr/>
        </p:nvPicPr>
        <p:blipFill rotWithShape="1">
          <a:blip r:embed="rId2">
            <a:alphaModFix/>
          </a:blip>
          <a:srcRect b="0" l="0" r="0" t="0"/>
          <a:stretch/>
        </p:blipFill>
        <p:spPr>
          <a:xfrm>
            <a:off x="0" y="0"/>
            <a:ext cx="9142095" cy="5143501"/>
          </a:xfrm>
          <a:prstGeom prst="rect">
            <a:avLst/>
          </a:prstGeom>
          <a:noFill/>
          <a:ln>
            <a:noFill/>
          </a:ln>
        </p:spPr>
      </p:pic>
      <p:sp>
        <p:nvSpPr>
          <p:cNvPr id="128" name="Google Shape;128;p24"/>
          <p:cNvSpPr txBox="1"/>
          <p:nvPr>
            <p:ph idx="1" type="subTitle"/>
          </p:nvPr>
        </p:nvSpPr>
        <p:spPr>
          <a:xfrm>
            <a:off x="964453" y="2909930"/>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29" name="Google Shape;129;p24"/>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130" name="Google Shape;130;p24"/>
          <p:cNvSpPr txBox="1"/>
          <p:nvPr>
            <p:ph idx="2" type="body"/>
          </p:nvPr>
        </p:nvSpPr>
        <p:spPr>
          <a:xfrm>
            <a:off x="964453" y="1370422"/>
            <a:ext cx="65340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31" name="Google Shape;131;p24"/>
          <p:cNvSpPr txBox="1"/>
          <p:nvPr>
            <p:ph idx="3"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3">
  <p:cSld name="Subtitle 03">
    <p:spTree>
      <p:nvGrpSpPr>
        <p:cNvPr id="132" name="Shape 132"/>
        <p:cNvGrpSpPr/>
        <p:nvPr/>
      </p:nvGrpSpPr>
      <p:grpSpPr>
        <a:xfrm>
          <a:off x="0" y="0"/>
          <a:ext cx="0" cy="0"/>
          <a:chOff x="0" y="0"/>
          <a:chExt cx="0" cy="0"/>
        </a:xfrm>
      </p:grpSpPr>
      <p:pic>
        <p:nvPicPr>
          <p:cNvPr descr="Artboard 1@2x-100" id="133" name="Google Shape;133;p25"/>
          <p:cNvPicPr preferRelativeResize="0"/>
          <p:nvPr/>
        </p:nvPicPr>
        <p:blipFill rotWithShape="1">
          <a:blip r:embed="rId2">
            <a:alphaModFix/>
          </a:blip>
          <a:srcRect b="0" l="0" r="0" t="0"/>
          <a:stretch/>
        </p:blipFill>
        <p:spPr>
          <a:xfrm>
            <a:off x="4286" y="0"/>
            <a:ext cx="9139717" cy="5143499"/>
          </a:xfrm>
          <a:prstGeom prst="rect">
            <a:avLst/>
          </a:prstGeom>
          <a:noFill/>
          <a:ln>
            <a:noFill/>
          </a:ln>
        </p:spPr>
      </p:pic>
      <p:pic>
        <p:nvPicPr>
          <p:cNvPr id="134" name="Google Shape;134;p25"/>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135" name="Google Shape;135;p25"/>
          <p:cNvSpPr txBox="1"/>
          <p:nvPr>
            <p:ph idx="1" type="subTitle"/>
          </p:nvPr>
        </p:nvSpPr>
        <p:spPr>
          <a:xfrm>
            <a:off x="769159" y="4027657"/>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6" name="Google Shape;136;p25"/>
          <p:cNvSpPr txBox="1"/>
          <p:nvPr>
            <p:ph idx="2" type="body"/>
          </p:nvPr>
        </p:nvSpPr>
        <p:spPr>
          <a:xfrm>
            <a:off x="769159" y="1647467"/>
            <a:ext cx="4567500" cy="2049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37" name="Google Shape;137;p25"/>
          <p:cNvSpPr txBox="1"/>
          <p:nvPr>
            <p:ph idx="3"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2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lt1"/>
              </a:buClr>
              <a:buSzPts val="3300"/>
              <a:buFont typeface="Wix Madefor Display"/>
              <a:buNone/>
              <a:defRPr b="0" i="0" sz="3300" u="none" cap="none" strike="noStrike">
                <a:solidFill>
                  <a:schemeClr val="lt1"/>
                </a:solidFill>
                <a:latin typeface="Wix Madefor Display"/>
                <a:ea typeface="Wix Madefor Display"/>
                <a:cs typeface="Wix Madefor Display"/>
                <a:sym typeface="Wix Madefor Dis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7" name="Google Shape;67;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JetBrains Mono"/>
                <a:ea typeface="JetBrains Mono"/>
                <a:cs typeface="JetBrains Mono"/>
                <a:sym typeface="JetBrains Mono"/>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JetBrains Mono"/>
                <a:ea typeface="JetBrains Mono"/>
                <a:cs typeface="JetBrains Mono"/>
                <a:sym typeface="JetBrains Mono"/>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JetBrains Mono"/>
                <a:ea typeface="JetBrains Mono"/>
                <a:cs typeface="JetBrains Mono"/>
                <a:sym typeface="JetBrains Mono"/>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JetBrains Mono"/>
                <a:ea typeface="JetBrains Mono"/>
                <a:cs typeface="JetBrains Mono"/>
                <a:sym typeface="JetBrains Mono"/>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JetBrains Mono"/>
                <a:ea typeface="JetBrains Mono"/>
                <a:cs typeface="JetBrains Mono"/>
                <a:sym typeface="JetBrains Mon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JetBrains Mono"/>
                <a:ea typeface="JetBrains Mono"/>
                <a:cs typeface="JetBrains Mono"/>
                <a:sym typeface="JetBrains Mono"/>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JetBrains Mono"/>
                <a:ea typeface="JetBrains Mono"/>
                <a:cs typeface="JetBrains Mono"/>
                <a:sym typeface="JetBrains Mono"/>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JetBrains Mono"/>
                <a:ea typeface="JetBrains Mono"/>
                <a:cs typeface="JetBrains Mono"/>
                <a:sym typeface="JetBrains Mono"/>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JetBrains Mono"/>
                <a:ea typeface="JetBrains Mono"/>
                <a:cs typeface="JetBrains Mono"/>
                <a:sym typeface="JetBrains Mono"/>
              </a:defRPr>
            </a:lvl9pPr>
          </a:lstStyle>
          <a:p/>
        </p:txBody>
      </p:sp>
      <p:sp>
        <p:nvSpPr>
          <p:cNvPr id="68" name="Google Shape;68;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JetBrains Mono"/>
                <a:ea typeface="JetBrains Mono"/>
                <a:cs typeface="JetBrains Mono"/>
                <a:sym typeface="JetBrains Mono"/>
              </a:defRPr>
            </a:lvl1pPr>
            <a:lvl2pPr lvl="1"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2pPr>
            <a:lvl3pPr lvl="2"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3pPr>
            <a:lvl4pPr lvl="3"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4pPr>
            <a:lvl5pPr lvl="4"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5pPr>
            <a:lvl6pPr lvl="5"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6pPr>
            <a:lvl7pPr lvl="6"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7pPr>
            <a:lvl8pPr lvl="7"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8pPr>
            <a:lvl9pPr lvl="8"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9pPr>
          </a:lstStyle>
          <a:p/>
        </p:txBody>
      </p:sp>
      <p:sp>
        <p:nvSpPr>
          <p:cNvPr id="69" name="Google Shape;69;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JetBrains Mono"/>
                <a:ea typeface="JetBrains Mono"/>
                <a:cs typeface="JetBrains Mono"/>
                <a:sym typeface="JetBrains Mono"/>
              </a:defRPr>
            </a:lvl1pPr>
            <a:lvl2pPr lvl="1"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2pPr>
            <a:lvl3pPr lvl="2"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3pPr>
            <a:lvl4pPr lvl="3"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4pPr>
            <a:lvl5pPr lvl="4"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5pPr>
            <a:lvl6pPr lvl="5"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6pPr>
            <a:lvl7pPr lvl="6"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7pPr>
            <a:lvl8pPr lvl="7"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8pPr>
            <a:lvl9pPr lvl="8" marR="0" algn="l">
              <a:spcBef>
                <a:spcPts val="0"/>
              </a:spcBef>
              <a:spcAft>
                <a:spcPts val="0"/>
              </a:spcAft>
              <a:buSzPts val="1100"/>
              <a:buNone/>
              <a:defRPr b="0" i="0" sz="1400" u="none" cap="none" strike="noStrike">
                <a:solidFill>
                  <a:schemeClr val="dk1"/>
                </a:solidFill>
                <a:latin typeface="JetBrains Mono"/>
                <a:ea typeface="JetBrains Mono"/>
                <a:cs typeface="JetBrains Mono"/>
                <a:sym typeface="JetBrains Mono"/>
              </a:defRPr>
            </a:lvl9pPr>
          </a:lstStyle>
          <a:p/>
        </p:txBody>
      </p:sp>
      <p:sp>
        <p:nvSpPr>
          <p:cNvPr id="70" name="Google Shape;70;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JetBrains Mono"/>
                <a:ea typeface="JetBrains Mono"/>
                <a:cs typeface="JetBrains Mono"/>
                <a:sym typeface="JetBrains Mono"/>
              </a:defRPr>
            </a:lvl1pPr>
            <a:lvl2pPr indent="0" lvl="1" marL="0" marR="0" algn="r">
              <a:spcBef>
                <a:spcPts val="0"/>
              </a:spcBef>
              <a:buNone/>
              <a:defRPr b="0" i="0" sz="900" u="none" cap="none" strike="noStrike">
                <a:solidFill>
                  <a:srgbClr val="888888"/>
                </a:solidFill>
                <a:latin typeface="JetBrains Mono"/>
                <a:ea typeface="JetBrains Mono"/>
                <a:cs typeface="JetBrains Mono"/>
                <a:sym typeface="JetBrains Mono"/>
              </a:defRPr>
            </a:lvl2pPr>
            <a:lvl3pPr indent="0" lvl="2" marL="0" marR="0" algn="r">
              <a:spcBef>
                <a:spcPts val="0"/>
              </a:spcBef>
              <a:buNone/>
              <a:defRPr b="0" i="0" sz="900" u="none" cap="none" strike="noStrike">
                <a:solidFill>
                  <a:srgbClr val="888888"/>
                </a:solidFill>
                <a:latin typeface="JetBrains Mono"/>
                <a:ea typeface="JetBrains Mono"/>
                <a:cs typeface="JetBrains Mono"/>
                <a:sym typeface="JetBrains Mono"/>
              </a:defRPr>
            </a:lvl3pPr>
            <a:lvl4pPr indent="0" lvl="3" marL="0" marR="0" algn="r">
              <a:spcBef>
                <a:spcPts val="0"/>
              </a:spcBef>
              <a:buNone/>
              <a:defRPr b="0" i="0" sz="900" u="none" cap="none" strike="noStrike">
                <a:solidFill>
                  <a:srgbClr val="888888"/>
                </a:solidFill>
                <a:latin typeface="JetBrains Mono"/>
                <a:ea typeface="JetBrains Mono"/>
                <a:cs typeface="JetBrains Mono"/>
                <a:sym typeface="JetBrains Mono"/>
              </a:defRPr>
            </a:lvl4pPr>
            <a:lvl5pPr indent="0" lvl="4" marL="0" marR="0" algn="r">
              <a:spcBef>
                <a:spcPts val="0"/>
              </a:spcBef>
              <a:buNone/>
              <a:defRPr b="0" i="0" sz="900" u="none" cap="none" strike="noStrike">
                <a:solidFill>
                  <a:srgbClr val="888888"/>
                </a:solidFill>
                <a:latin typeface="JetBrains Mono"/>
                <a:ea typeface="JetBrains Mono"/>
                <a:cs typeface="JetBrains Mono"/>
                <a:sym typeface="JetBrains Mono"/>
              </a:defRPr>
            </a:lvl5pPr>
            <a:lvl6pPr indent="0" lvl="5" marL="0" marR="0" algn="r">
              <a:spcBef>
                <a:spcPts val="0"/>
              </a:spcBef>
              <a:buNone/>
              <a:defRPr b="0" i="0" sz="900" u="none" cap="none" strike="noStrike">
                <a:solidFill>
                  <a:srgbClr val="888888"/>
                </a:solidFill>
                <a:latin typeface="JetBrains Mono"/>
                <a:ea typeface="JetBrains Mono"/>
                <a:cs typeface="JetBrains Mono"/>
                <a:sym typeface="JetBrains Mono"/>
              </a:defRPr>
            </a:lvl6pPr>
            <a:lvl7pPr indent="0" lvl="6" marL="0" marR="0" algn="r">
              <a:spcBef>
                <a:spcPts val="0"/>
              </a:spcBef>
              <a:buNone/>
              <a:defRPr b="0" i="0" sz="900" u="none" cap="none" strike="noStrike">
                <a:solidFill>
                  <a:srgbClr val="888888"/>
                </a:solidFill>
                <a:latin typeface="JetBrains Mono"/>
                <a:ea typeface="JetBrains Mono"/>
                <a:cs typeface="JetBrains Mono"/>
                <a:sym typeface="JetBrains Mono"/>
              </a:defRPr>
            </a:lvl7pPr>
            <a:lvl8pPr indent="0" lvl="7" marL="0" marR="0" algn="r">
              <a:spcBef>
                <a:spcPts val="0"/>
              </a:spcBef>
              <a:buNone/>
              <a:defRPr b="0" i="0" sz="900" u="none" cap="none" strike="noStrike">
                <a:solidFill>
                  <a:srgbClr val="888888"/>
                </a:solidFill>
                <a:latin typeface="JetBrains Mono"/>
                <a:ea typeface="JetBrains Mono"/>
                <a:cs typeface="JetBrains Mono"/>
                <a:sym typeface="JetBrains Mono"/>
              </a:defRPr>
            </a:lvl8pPr>
            <a:lvl9pPr indent="0" lvl="8" marL="0" marR="0" algn="r">
              <a:spcBef>
                <a:spcPts val="0"/>
              </a:spcBef>
              <a:buNone/>
              <a:defRPr b="0" i="0" sz="900" u="none" cap="none" strike="noStrike">
                <a:solidFill>
                  <a:srgbClr val="888888"/>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4.png"/><Relationship Id="rId4" Type="http://schemas.openxmlformats.org/officeDocument/2006/relationships/image" Target="../media/image104.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4.png"/><Relationship Id="rId4" Type="http://schemas.openxmlformats.org/officeDocument/2006/relationships/image" Target="../media/image39.png"/><Relationship Id="rId5"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drive.google.com/file/d/1wL8_w7bBOXY89QXnylRdjHgN0CG65usG/view" TargetMode="External"/><Relationship Id="rId4" Type="http://schemas.openxmlformats.org/officeDocument/2006/relationships/image" Target="../media/image25.jpg"/><Relationship Id="rId5" Type="http://schemas.openxmlformats.org/officeDocument/2006/relationships/hyperlink" Target="https://pudding.cool/2018/02/waveforms/" TargetMode="External"/><Relationship Id="rId6" Type="http://schemas.openxmlformats.org/officeDocument/2006/relationships/image" Target="../media/image9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drive.google.com/file/d/1mmzF68LMnKpMDmBLoiw3VeeHD1aM2fAT/view" TargetMode="External"/><Relationship Id="rId4" Type="http://schemas.openxmlformats.org/officeDocument/2006/relationships/image" Target="../media/image26.jpg"/><Relationship Id="rId5" Type="http://schemas.openxmlformats.org/officeDocument/2006/relationships/hyperlink" Target="https://pudding.cool/2018/02/waveform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pudding.cool/2018/02/waveforms/" TargetMode="External"/><Relationship Id="rId4" Type="http://schemas.openxmlformats.org/officeDocument/2006/relationships/image" Target="../media/image27.png"/><Relationship Id="rId5" Type="http://schemas.openxmlformats.org/officeDocument/2006/relationships/hyperlink" Target="http://drive.google.com/file/d/195Irbp2xxQahpC1xLdEus48VzrctmQF0/view" TargetMode="External"/><Relationship Id="rId6"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pudding.cool/2018/02/waveforms/" TargetMode="External"/><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hyperlink" Target="http://drive.google.com/file/d/1LaaUxHOHTLIyXS8tZWgfp3OnnfKSVlPO/view" TargetMode="External"/><Relationship Id="rId7" Type="http://schemas.openxmlformats.org/officeDocument/2006/relationships/image" Target="../media/image4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46.png"/><Relationship Id="rId6" Type="http://schemas.openxmlformats.org/officeDocument/2006/relationships/hyperlink" Target="https://pudding.cool/2018/02/waveform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hyperlink" Target="https://pudding.cool/2018/02/waveform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1.png"/><Relationship Id="rId7" Type="http://schemas.openxmlformats.org/officeDocument/2006/relationships/hyperlink" Target="https://pudding.cool/2018/02/waveform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hyperlink" Target="https://ash-asia.zendesk.com/hc/en-us/articles/41558869165721-How-do-Active-Noise-Canceling-A-N-C-headphones-work"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hyperlink" Target="https://ru.wikipedia.org/wiki/%D0%9C%D0%B8%D0%BA%D1%80%D0%BE%D1%84%D0%BE%D0%BD" TargetMode="External"/><Relationship Id="rId5" Type="http://schemas.openxmlformats.org/officeDocument/2006/relationships/image" Target="../media/image62.png"/><Relationship Id="rId6" Type="http://schemas.openxmlformats.org/officeDocument/2006/relationships/image" Target="../media/image59.png"/><Relationship Id="rId7" Type="http://schemas.openxmlformats.org/officeDocument/2006/relationships/image" Target="../media/image65.png"/><Relationship Id="rId8"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4.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4.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4.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8.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8.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4.png"/><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1.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7.png"/><Relationship Id="rId4" Type="http://schemas.openxmlformats.org/officeDocument/2006/relationships/image" Target="../media/image85.png"/><Relationship Id="rId5" Type="http://schemas.openxmlformats.org/officeDocument/2006/relationships/image" Target="../media/image8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2.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www.youtube.com/watch?v=Jv5FU8oUWEY&amp;ab_channel=ZachStar"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1.png"/><Relationship Id="rId4" Type="http://schemas.openxmlformats.org/officeDocument/2006/relationships/image" Target="../media/image96.png"/><Relationship Id="rId5"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95.png"/><Relationship Id="rId4" Type="http://schemas.openxmlformats.org/officeDocument/2006/relationships/image" Target="../media/image90.png"/><Relationship Id="rId5" Type="http://schemas.openxmlformats.org/officeDocument/2006/relationships/image" Target="../media/image1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5.png"/><Relationship Id="rId4" Type="http://schemas.openxmlformats.org/officeDocument/2006/relationships/image" Target="../media/image90.png"/><Relationship Id="rId5" Type="http://schemas.openxmlformats.org/officeDocument/2006/relationships/image" Target="../media/image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03.pn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4.png"/><Relationship Id="rId4" Type="http://schemas.openxmlformats.org/officeDocument/2006/relationships/image" Target="../media/image3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9.png"/><Relationship Id="rId4" Type="http://schemas.openxmlformats.org/officeDocument/2006/relationships/hyperlink" Target="https://tricktheear.eu/spatial-web-audio/"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00.png"/><Relationship Id="rId4" Type="http://schemas.openxmlformats.org/officeDocument/2006/relationships/hyperlink" Target="https://en.wikipedia.org/wiki/Audio_file_forma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 Id="rId3" Type="http://schemas.openxmlformats.org/officeDocument/2006/relationships/image" Target="../media/image3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6.png"/><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4.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152400" y="152400"/>
            <a:ext cx="8839201" cy="4644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nvSpPr>
        <p:spPr>
          <a:xfrm>
            <a:off x="111625" y="128175"/>
            <a:ext cx="2100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What is a sound?</a:t>
            </a:r>
            <a:endParaRPr b="1" sz="1800">
              <a:solidFill>
                <a:schemeClr val="dk1"/>
              </a:solidFill>
              <a:latin typeface="Wix Madefor Display"/>
              <a:ea typeface="Wix Madefor Display"/>
              <a:cs typeface="Wix Madefor Display"/>
              <a:sym typeface="Wix Madefor Display"/>
            </a:endParaRPr>
          </a:p>
        </p:txBody>
      </p:sp>
      <p:pic>
        <p:nvPicPr>
          <p:cNvPr id="210" name="Google Shape;210;p35" title="guitar_example.png"/>
          <p:cNvPicPr preferRelativeResize="0"/>
          <p:nvPr/>
        </p:nvPicPr>
        <p:blipFill rotWithShape="1">
          <a:blip r:embed="rId3">
            <a:alphaModFix/>
          </a:blip>
          <a:srcRect b="24721" l="0" r="0" t="0"/>
          <a:stretch/>
        </p:blipFill>
        <p:spPr>
          <a:xfrm>
            <a:off x="327000" y="570700"/>
            <a:ext cx="3707126" cy="4465050"/>
          </a:xfrm>
          <a:prstGeom prst="rect">
            <a:avLst/>
          </a:prstGeom>
          <a:noFill/>
          <a:ln>
            <a:noFill/>
          </a:ln>
        </p:spPr>
      </p:pic>
      <p:sp>
        <p:nvSpPr>
          <p:cNvPr id="211" name="Google Shape;211;p35"/>
          <p:cNvSpPr txBox="1"/>
          <p:nvPr/>
        </p:nvSpPr>
        <p:spPr>
          <a:xfrm>
            <a:off x="4430800" y="1676300"/>
            <a:ext cx="301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1"/>
                </a:solidFill>
                <a:latin typeface="Caveat"/>
                <a:ea typeface="Caveat"/>
                <a:cs typeface="Caveat"/>
                <a:sym typeface="Caveat"/>
              </a:rPr>
              <a:t>В состоянии покоя у нас существует </a:t>
            </a:r>
            <a:r>
              <a:rPr b="1" lang="ru" sz="1600">
                <a:solidFill>
                  <a:schemeClr val="dk1"/>
                </a:solidFill>
                <a:latin typeface="Caveat"/>
                <a:ea typeface="Caveat"/>
                <a:cs typeface="Caveat"/>
                <a:sym typeface="Caveat"/>
              </a:rPr>
              <a:t>атмосферное давление.</a:t>
            </a:r>
            <a:endParaRPr b="1" sz="1600">
              <a:solidFill>
                <a:schemeClr val="dk1"/>
              </a:solidFill>
              <a:latin typeface="Caveat"/>
              <a:ea typeface="Caveat"/>
              <a:cs typeface="Caveat"/>
              <a:sym typeface="Caveat"/>
            </a:endParaRPr>
          </a:p>
        </p:txBody>
      </p:sp>
      <p:pic>
        <p:nvPicPr>
          <p:cNvPr id="212" name="Google Shape;212;p35" title="cosmos2.png"/>
          <p:cNvPicPr preferRelativeResize="0"/>
          <p:nvPr/>
        </p:nvPicPr>
        <p:blipFill rotWithShape="1">
          <a:blip r:embed="rId4">
            <a:alphaModFix/>
          </a:blip>
          <a:srcRect b="0" l="57930" r="-1794" t="70133"/>
          <a:stretch/>
        </p:blipFill>
        <p:spPr>
          <a:xfrm>
            <a:off x="4977450" y="2898800"/>
            <a:ext cx="1788051" cy="1947924"/>
          </a:xfrm>
          <a:prstGeom prst="rect">
            <a:avLst/>
          </a:prstGeom>
          <a:noFill/>
          <a:ln>
            <a:noFill/>
          </a:ln>
        </p:spPr>
      </p:pic>
      <p:sp>
        <p:nvSpPr>
          <p:cNvPr id="213" name="Google Shape;213;p35"/>
          <p:cNvSpPr txBox="1"/>
          <p:nvPr/>
        </p:nvSpPr>
        <p:spPr>
          <a:xfrm>
            <a:off x="4430788" y="2249075"/>
            <a:ext cx="31272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Caveat"/>
                <a:ea typeface="Caveat"/>
                <a:cs typeface="Caveat"/>
                <a:sym typeface="Caveat"/>
              </a:rPr>
              <a:t>Почему увеличение количества молекул создает область повышенного давления?</a:t>
            </a:r>
            <a:endParaRPr sz="1600">
              <a:solidFill>
                <a:schemeClr val="dk1"/>
              </a:solidFill>
              <a:latin typeface="Caveat"/>
              <a:ea typeface="Caveat"/>
              <a:cs typeface="Caveat"/>
              <a:sym typeface="Caveat"/>
            </a:endParaRPr>
          </a:p>
        </p:txBody>
      </p:sp>
      <p:pic>
        <p:nvPicPr>
          <p:cNvPr id="214" name="Google Shape;214;p35" title="guitar_example2.png"/>
          <p:cNvPicPr preferRelativeResize="0"/>
          <p:nvPr/>
        </p:nvPicPr>
        <p:blipFill rotWithShape="1">
          <a:blip r:embed="rId5">
            <a:alphaModFix/>
          </a:blip>
          <a:srcRect b="26475" l="0" r="0" t="0"/>
          <a:stretch/>
        </p:blipFill>
        <p:spPr>
          <a:xfrm>
            <a:off x="440600" y="534375"/>
            <a:ext cx="3795661" cy="4465050"/>
          </a:xfrm>
          <a:prstGeom prst="rect">
            <a:avLst/>
          </a:prstGeom>
          <a:noFill/>
          <a:ln>
            <a:noFill/>
          </a:ln>
        </p:spPr>
      </p:pic>
      <p:sp>
        <p:nvSpPr>
          <p:cNvPr id="215" name="Google Shape;215;p35"/>
          <p:cNvSpPr/>
          <p:nvPr/>
        </p:nvSpPr>
        <p:spPr>
          <a:xfrm>
            <a:off x="3132925" y="3012300"/>
            <a:ext cx="901200" cy="1109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nvSpPr>
        <p:spPr>
          <a:xfrm>
            <a:off x="111625" y="128175"/>
            <a:ext cx="2100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What is a sound?</a:t>
            </a:r>
            <a:endParaRPr b="1" sz="1800">
              <a:solidFill>
                <a:schemeClr val="dk1"/>
              </a:solidFill>
              <a:latin typeface="Wix Madefor Display"/>
              <a:ea typeface="Wix Madefor Display"/>
              <a:cs typeface="Wix Madefor Display"/>
              <a:sym typeface="Wix Madefor Display"/>
            </a:endParaRPr>
          </a:p>
        </p:txBody>
      </p:sp>
      <p:pic>
        <p:nvPicPr>
          <p:cNvPr id="221" name="Google Shape;221;p36" title="guitar_example.png"/>
          <p:cNvPicPr preferRelativeResize="0"/>
          <p:nvPr/>
        </p:nvPicPr>
        <p:blipFill rotWithShape="1">
          <a:blip r:embed="rId3">
            <a:alphaModFix/>
          </a:blip>
          <a:srcRect b="24721" l="0" r="0" t="0"/>
          <a:stretch/>
        </p:blipFill>
        <p:spPr>
          <a:xfrm>
            <a:off x="327000" y="570700"/>
            <a:ext cx="3707126" cy="4465050"/>
          </a:xfrm>
          <a:prstGeom prst="rect">
            <a:avLst/>
          </a:prstGeom>
          <a:noFill/>
          <a:ln>
            <a:noFill/>
          </a:ln>
        </p:spPr>
      </p:pic>
      <p:pic>
        <p:nvPicPr>
          <p:cNvPr id="222" name="Google Shape;222;p36" title="guitar_example2.png"/>
          <p:cNvPicPr preferRelativeResize="0"/>
          <p:nvPr/>
        </p:nvPicPr>
        <p:blipFill rotWithShape="1">
          <a:blip r:embed="rId4">
            <a:alphaModFix/>
          </a:blip>
          <a:srcRect b="26475" l="0" r="0" t="0"/>
          <a:stretch/>
        </p:blipFill>
        <p:spPr>
          <a:xfrm>
            <a:off x="440600" y="534375"/>
            <a:ext cx="3795661" cy="4465050"/>
          </a:xfrm>
          <a:prstGeom prst="rect">
            <a:avLst/>
          </a:prstGeom>
          <a:noFill/>
          <a:ln>
            <a:noFill/>
          </a:ln>
        </p:spPr>
      </p:pic>
      <p:sp>
        <p:nvSpPr>
          <p:cNvPr id="223" name="Google Shape;223;p36"/>
          <p:cNvSpPr/>
          <p:nvPr/>
        </p:nvSpPr>
        <p:spPr>
          <a:xfrm>
            <a:off x="2686800" y="3021275"/>
            <a:ext cx="901200" cy="1109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6"/>
          <p:cNvSpPr txBox="1"/>
          <p:nvPr/>
        </p:nvSpPr>
        <p:spPr>
          <a:xfrm>
            <a:off x="4430800" y="1676300"/>
            <a:ext cx="301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1"/>
                </a:solidFill>
                <a:latin typeface="Caveat"/>
                <a:ea typeface="Caveat"/>
                <a:cs typeface="Caveat"/>
                <a:sym typeface="Caveat"/>
              </a:rPr>
              <a:t>В состоянии покоя у нас существует </a:t>
            </a:r>
            <a:r>
              <a:rPr b="1" lang="ru" sz="1600">
                <a:solidFill>
                  <a:schemeClr val="dk1"/>
                </a:solidFill>
                <a:latin typeface="Caveat"/>
                <a:ea typeface="Caveat"/>
                <a:cs typeface="Caveat"/>
                <a:sym typeface="Caveat"/>
              </a:rPr>
              <a:t>атмосферное давление.</a:t>
            </a:r>
            <a:endParaRPr b="1" sz="1600">
              <a:solidFill>
                <a:schemeClr val="dk1"/>
              </a:solidFill>
              <a:latin typeface="Caveat"/>
              <a:ea typeface="Caveat"/>
              <a:cs typeface="Caveat"/>
              <a:sym typeface="Caveat"/>
            </a:endParaRPr>
          </a:p>
        </p:txBody>
      </p:sp>
      <p:pic>
        <p:nvPicPr>
          <p:cNvPr id="225" name="Google Shape;225;p36" title="cosmos2.png"/>
          <p:cNvPicPr preferRelativeResize="0"/>
          <p:nvPr/>
        </p:nvPicPr>
        <p:blipFill rotWithShape="1">
          <a:blip r:embed="rId5">
            <a:alphaModFix/>
          </a:blip>
          <a:srcRect b="0" l="57930" r="-1794" t="70133"/>
          <a:stretch/>
        </p:blipFill>
        <p:spPr>
          <a:xfrm>
            <a:off x="4977450" y="2898800"/>
            <a:ext cx="1788051" cy="1947924"/>
          </a:xfrm>
          <a:prstGeom prst="rect">
            <a:avLst/>
          </a:prstGeom>
          <a:noFill/>
          <a:ln>
            <a:noFill/>
          </a:ln>
        </p:spPr>
      </p:pic>
      <p:sp>
        <p:nvSpPr>
          <p:cNvPr id="226" name="Google Shape;226;p36"/>
          <p:cNvSpPr txBox="1"/>
          <p:nvPr/>
        </p:nvSpPr>
        <p:spPr>
          <a:xfrm>
            <a:off x="4430788" y="2249075"/>
            <a:ext cx="31272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Caveat"/>
                <a:ea typeface="Caveat"/>
                <a:cs typeface="Caveat"/>
                <a:sym typeface="Caveat"/>
              </a:rPr>
              <a:t>Почему уменьшение количества молекул создает область пониженного давления?</a:t>
            </a:r>
            <a:endParaRPr sz="1600">
              <a:solidFill>
                <a:schemeClr val="dk1"/>
              </a:solidFill>
              <a:latin typeface="Caveat"/>
              <a:ea typeface="Caveat"/>
              <a:cs typeface="Caveat"/>
              <a:sym typeface="Cave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nvSpPr>
        <p:spPr>
          <a:xfrm>
            <a:off x="111625" y="128175"/>
            <a:ext cx="2100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What is a sound?</a:t>
            </a:r>
            <a:endParaRPr b="1" sz="1800">
              <a:solidFill>
                <a:schemeClr val="dk1"/>
              </a:solidFill>
              <a:latin typeface="Wix Madefor Display"/>
              <a:ea typeface="Wix Madefor Display"/>
              <a:cs typeface="Wix Madefor Display"/>
              <a:sym typeface="Wix Madefor Display"/>
            </a:endParaRPr>
          </a:p>
        </p:txBody>
      </p:sp>
      <p:pic>
        <p:nvPicPr>
          <p:cNvPr id="232" name="Google Shape;232;p37" title="Screen_Recording_20250510_122530_Chrome.mp4">
            <a:hlinkClick r:id="rId3"/>
          </p:cNvPr>
          <p:cNvPicPr preferRelativeResize="0"/>
          <p:nvPr/>
        </p:nvPicPr>
        <p:blipFill>
          <a:blip r:embed="rId4">
            <a:alphaModFix/>
          </a:blip>
          <a:stretch>
            <a:fillRect/>
          </a:stretch>
        </p:blipFill>
        <p:spPr>
          <a:xfrm>
            <a:off x="4496550" y="199600"/>
            <a:ext cx="4013674" cy="4593399"/>
          </a:xfrm>
          <a:prstGeom prst="rect">
            <a:avLst/>
          </a:prstGeom>
          <a:noFill/>
          <a:ln>
            <a:noFill/>
          </a:ln>
        </p:spPr>
      </p:pic>
      <p:sp>
        <p:nvSpPr>
          <p:cNvPr id="233" name="Google Shape;233;p37"/>
          <p:cNvSpPr txBox="1"/>
          <p:nvPr/>
        </p:nvSpPr>
        <p:spPr>
          <a:xfrm>
            <a:off x="4526750" y="4793000"/>
            <a:ext cx="367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u="sng">
                <a:solidFill>
                  <a:schemeClr val="hlink"/>
                </a:solidFill>
                <a:hlinkClick r:id="rId5"/>
              </a:rPr>
              <a:t>https://pudding.cool/2018/02/waveforms/</a:t>
            </a:r>
            <a:r>
              <a:rPr lang="ru" sz="1200"/>
              <a:t> </a:t>
            </a:r>
            <a:endParaRPr sz="1200"/>
          </a:p>
        </p:txBody>
      </p:sp>
      <p:pic>
        <p:nvPicPr>
          <p:cNvPr id="234" name="Google Shape;234;p37" title="picture4.png"/>
          <p:cNvPicPr preferRelativeResize="0"/>
          <p:nvPr/>
        </p:nvPicPr>
        <p:blipFill rotWithShape="1">
          <a:blip r:embed="rId6">
            <a:alphaModFix/>
          </a:blip>
          <a:srcRect b="20012" l="0" r="0" t="0"/>
          <a:stretch/>
        </p:blipFill>
        <p:spPr>
          <a:xfrm>
            <a:off x="310850" y="564975"/>
            <a:ext cx="3536874" cy="4526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nvSpPr>
        <p:spPr>
          <a:xfrm>
            <a:off x="111625" y="128175"/>
            <a:ext cx="2100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What is a sound?</a:t>
            </a:r>
            <a:endParaRPr b="1" sz="1800">
              <a:solidFill>
                <a:schemeClr val="dk1"/>
              </a:solidFill>
              <a:latin typeface="Wix Madefor Display"/>
              <a:ea typeface="Wix Madefor Display"/>
              <a:cs typeface="Wix Madefor Display"/>
              <a:sym typeface="Wix Madefor Display"/>
            </a:endParaRPr>
          </a:p>
        </p:txBody>
      </p:sp>
      <p:pic>
        <p:nvPicPr>
          <p:cNvPr id="240" name="Google Shape;240;p38" title="picture4.png"/>
          <p:cNvPicPr preferRelativeResize="0"/>
          <p:nvPr/>
        </p:nvPicPr>
        <p:blipFill rotWithShape="1">
          <a:blip r:embed="rId3">
            <a:alphaModFix/>
          </a:blip>
          <a:srcRect b="20012" l="0" r="0" t="0"/>
          <a:stretch/>
        </p:blipFill>
        <p:spPr>
          <a:xfrm>
            <a:off x="310850" y="564975"/>
            <a:ext cx="3536874" cy="4526449"/>
          </a:xfrm>
          <a:prstGeom prst="rect">
            <a:avLst/>
          </a:prstGeom>
          <a:noFill/>
          <a:ln>
            <a:noFill/>
          </a:ln>
        </p:spPr>
      </p:pic>
      <p:sp>
        <p:nvSpPr>
          <p:cNvPr id="241" name="Google Shape;241;p38"/>
          <p:cNvSpPr txBox="1"/>
          <p:nvPr/>
        </p:nvSpPr>
        <p:spPr>
          <a:xfrm>
            <a:off x="4286250" y="907675"/>
            <a:ext cx="43296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Таким образом, звуковая волна это изменение атмосферного давления в воздухе за счет колебаний молекул.</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nvSpPr>
        <p:spPr>
          <a:xfrm>
            <a:off x="111625" y="128175"/>
            <a:ext cx="2100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What is a sound?</a:t>
            </a:r>
            <a:endParaRPr b="1" sz="1800">
              <a:solidFill>
                <a:schemeClr val="dk1"/>
              </a:solidFill>
              <a:latin typeface="Wix Madefor Display"/>
              <a:ea typeface="Wix Madefor Display"/>
              <a:cs typeface="Wix Madefor Display"/>
              <a:sym typeface="Wix Madefor Display"/>
            </a:endParaRPr>
          </a:p>
        </p:txBody>
      </p:sp>
      <p:sp>
        <p:nvSpPr>
          <p:cNvPr id="247" name="Google Shape;247;p39"/>
          <p:cNvSpPr txBox="1"/>
          <p:nvPr/>
        </p:nvSpPr>
        <p:spPr>
          <a:xfrm>
            <a:off x="4286250" y="907675"/>
            <a:ext cx="4329600" cy="14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Важно понимать, что сами молекулы остаются на своих позициях, относительно которых они просто колеблются.</a:t>
            </a:r>
            <a:endParaRPr sz="1800">
              <a:solidFill>
                <a:schemeClr val="dk2"/>
              </a:solidFill>
            </a:endParaRPr>
          </a:p>
        </p:txBody>
      </p:sp>
      <p:pic>
        <p:nvPicPr>
          <p:cNvPr id="248" name="Google Shape;248;p39" title="Screen_Recording_20250510_123630_Chrome.mp4">
            <a:hlinkClick r:id="rId3"/>
          </p:cNvPr>
          <p:cNvPicPr preferRelativeResize="0"/>
          <p:nvPr/>
        </p:nvPicPr>
        <p:blipFill>
          <a:blip r:embed="rId4">
            <a:alphaModFix/>
          </a:blip>
          <a:stretch>
            <a:fillRect/>
          </a:stretch>
        </p:blipFill>
        <p:spPr>
          <a:xfrm>
            <a:off x="313050" y="671175"/>
            <a:ext cx="3483350" cy="4127949"/>
          </a:xfrm>
          <a:prstGeom prst="rect">
            <a:avLst/>
          </a:prstGeom>
          <a:noFill/>
          <a:ln>
            <a:noFill/>
          </a:ln>
        </p:spPr>
      </p:pic>
      <p:sp>
        <p:nvSpPr>
          <p:cNvPr id="249" name="Google Shape;249;p39"/>
          <p:cNvSpPr txBox="1"/>
          <p:nvPr/>
        </p:nvSpPr>
        <p:spPr>
          <a:xfrm>
            <a:off x="313050" y="4743975"/>
            <a:ext cx="317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u="sng">
                <a:solidFill>
                  <a:schemeClr val="hlink"/>
                </a:solidFill>
                <a:hlinkClick r:id="rId5"/>
              </a:rPr>
              <a:t>https://pudding.cool/2018/02/waveforms/</a:t>
            </a:r>
            <a:r>
              <a:rPr lang="ru" sz="1200"/>
              <a:t>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idx="1" type="subTitle"/>
          </p:nvPr>
        </p:nvSpPr>
        <p:spPr>
          <a:xfrm>
            <a:off x="638250" y="2603350"/>
            <a:ext cx="3239700" cy="359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1400"/>
              <a:buNone/>
            </a:pPr>
            <a:r>
              <a:rPr lang="ru">
                <a:latin typeface="Wix Madefor Display"/>
                <a:ea typeface="Wix Madefor Display"/>
                <a:cs typeface="Wix Madefor Display"/>
                <a:sym typeface="Wix Madefor Display"/>
              </a:rPr>
              <a:t>Lecture: Intro to Speech Processing</a:t>
            </a:r>
            <a:endParaRPr>
              <a:latin typeface="Wix Madefor Display"/>
              <a:ea typeface="Wix Madefor Display"/>
              <a:cs typeface="Wix Madefor Display"/>
              <a:sym typeface="Wix Madefor Display"/>
            </a:endParaRPr>
          </a:p>
        </p:txBody>
      </p:sp>
      <p:sp>
        <p:nvSpPr>
          <p:cNvPr id="255" name="Google Shape;255;p40"/>
          <p:cNvSpPr txBox="1"/>
          <p:nvPr>
            <p:ph idx="2" type="body"/>
          </p:nvPr>
        </p:nvSpPr>
        <p:spPr>
          <a:xfrm>
            <a:off x="581425" y="1501925"/>
            <a:ext cx="4470300" cy="711000"/>
          </a:xfrm>
          <a:prstGeom prst="rect">
            <a:avLst/>
          </a:prstGeom>
          <a:noFill/>
          <a:ln>
            <a:noFill/>
          </a:ln>
        </p:spPr>
        <p:txBody>
          <a:bodyPr anchorCtr="0" anchor="t" bIns="34275" lIns="68575" spcFirstLastPara="1" rIns="68575" wrap="square" tIns="34275">
            <a:normAutofit fontScale="70000" lnSpcReduction="20000"/>
          </a:bodyPr>
          <a:lstStyle/>
          <a:p>
            <a:pPr indent="0" lvl="0" marL="0" rtl="0" algn="l">
              <a:lnSpc>
                <a:spcPct val="90000"/>
              </a:lnSpc>
              <a:spcBef>
                <a:spcPts val="0"/>
              </a:spcBef>
              <a:spcAft>
                <a:spcPts val="0"/>
              </a:spcAft>
              <a:buClr>
                <a:srgbClr val="EDECED"/>
              </a:buClr>
              <a:buSzPct val="100000"/>
              <a:buNone/>
            </a:pPr>
            <a:r>
              <a:rPr lang="ru"/>
              <a:t>Properties of sound waves</a:t>
            </a:r>
            <a:endParaRPr/>
          </a:p>
        </p:txBody>
      </p:sp>
      <p:pic>
        <p:nvPicPr>
          <p:cNvPr id="256" name="Google Shape;256;p40" title="audio_sound_pipeline.png"/>
          <p:cNvPicPr preferRelativeResize="0"/>
          <p:nvPr/>
        </p:nvPicPr>
        <p:blipFill rotWithShape="1">
          <a:blip r:embed="rId3">
            <a:alphaModFix/>
          </a:blip>
          <a:srcRect b="4484" l="15395" r="53490" t="1494"/>
          <a:stretch/>
        </p:blipFill>
        <p:spPr>
          <a:xfrm rot="5400000">
            <a:off x="2473751" y="1349350"/>
            <a:ext cx="898624" cy="4344673"/>
          </a:xfrm>
          <a:prstGeom prst="rect">
            <a:avLst/>
          </a:prstGeom>
          <a:noFill/>
          <a:ln>
            <a:noFill/>
          </a:ln>
        </p:spPr>
      </p:pic>
      <p:sp>
        <p:nvSpPr>
          <p:cNvPr id="257" name="Google Shape;257;p40"/>
          <p:cNvSpPr/>
          <p:nvPr/>
        </p:nvSpPr>
        <p:spPr>
          <a:xfrm>
            <a:off x="1053850" y="3268175"/>
            <a:ext cx="277800" cy="39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8" name="Google Shape;258;p40" title="speak.png"/>
          <p:cNvPicPr preferRelativeResize="0"/>
          <p:nvPr/>
        </p:nvPicPr>
        <p:blipFill>
          <a:blip r:embed="rId4">
            <a:alphaModFix/>
          </a:blip>
          <a:stretch>
            <a:fillRect/>
          </a:stretch>
        </p:blipFill>
        <p:spPr>
          <a:xfrm>
            <a:off x="963550" y="3302300"/>
            <a:ext cx="323226" cy="323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nvSpPr>
        <p:spPr>
          <a:xfrm>
            <a:off x="1977025" y="827800"/>
            <a:ext cx="15711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ru" sz="1800">
                <a:solidFill>
                  <a:schemeClr val="dk1"/>
                </a:solidFill>
                <a:latin typeface="Wix Madefor Display"/>
                <a:ea typeface="Wix Madefor Display"/>
                <a:cs typeface="Wix Madefor Display"/>
                <a:sym typeface="Wix Madefor Display"/>
              </a:rPr>
              <a:t>Амплитуда</a:t>
            </a:r>
            <a:endParaRPr b="1" sz="1800">
              <a:solidFill>
                <a:schemeClr val="dk1"/>
              </a:solidFill>
              <a:latin typeface="Wix Madefor Display"/>
              <a:ea typeface="Wix Madefor Display"/>
              <a:cs typeface="Wix Madefor Display"/>
              <a:sym typeface="Wix Madefor Display"/>
            </a:endParaRPr>
          </a:p>
        </p:txBody>
      </p:sp>
      <p:sp>
        <p:nvSpPr>
          <p:cNvPr id="264" name="Google Shape;264;p41"/>
          <p:cNvSpPr txBox="1"/>
          <p:nvPr/>
        </p:nvSpPr>
        <p:spPr>
          <a:xfrm>
            <a:off x="0" y="41375"/>
            <a:ext cx="4682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Amplitude</a:t>
            </a:r>
            <a:endParaRPr b="1" sz="1700">
              <a:solidFill>
                <a:schemeClr val="dk1"/>
              </a:solidFill>
            </a:endParaRPr>
          </a:p>
        </p:txBody>
      </p:sp>
      <p:sp>
        <p:nvSpPr>
          <p:cNvPr id="265" name="Google Shape;265;p41"/>
          <p:cNvSpPr txBox="1"/>
          <p:nvPr/>
        </p:nvSpPr>
        <p:spPr>
          <a:xfrm>
            <a:off x="547925" y="3804525"/>
            <a:ext cx="4227900" cy="9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2"/>
                </a:solidFill>
              </a:rPr>
              <a:t>Амплитуда</a:t>
            </a:r>
            <a:r>
              <a:rPr lang="ru" sz="1800">
                <a:solidFill>
                  <a:schemeClr val="dk2"/>
                </a:solidFill>
              </a:rPr>
              <a:t> это максимальное отклонение величины от ее значения в равновесном состоянии.</a:t>
            </a:r>
            <a:endParaRPr sz="1800">
              <a:solidFill>
                <a:schemeClr val="dk2"/>
              </a:solidFill>
            </a:endParaRPr>
          </a:p>
        </p:txBody>
      </p:sp>
      <p:sp>
        <p:nvSpPr>
          <p:cNvPr id="266" name="Google Shape;266;p41"/>
          <p:cNvSpPr txBox="1"/>
          <p:nvPr/>
        </p:nvSpPr>
        <p:spPr>
          <a:xfrm>
            <a:off x="5251550" y="1066175"/>
            <a:ext cx="3039900" cy="10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Давайте все разберем на простом примере простой </a:t>
            </a:r>
            <a:r>
              <a:rPr lang="ru" sz="1800">
                <a:solidFill>
                  <a:schemeClr val="dk2"/>
                </a:solidFill>
              </a:rPr>
              <a:t>синусоидальной</a:t>
            </a:r>
            <a:r>
              <a:rPr lang="ru" sz="1800">
                <a:solidFill>
                  <a:schemeClr val="dk2"/>
                </a:solidFill>
              </a:rPr>
              <a:t> волны</a:t>
            </a:r>
            <a:endParaRPr sz="1800">
              <a:solidFill>
                <a:schemeClr val="dk2"/>
              </a:solidFill>
            </a:endParaRPr>
          </a:p>
        </p:txBody>
      </p:sp>
      <p:sp>
        <p:nvSpPr>
          <p:cNvPr id="267" name="Google Shape;267;p41"/>
          <p:cNvSpPr txBox="1"/>
          <p:nvPr/>
        </p:nvSpPr>
        <p:spPr>
          <a:xfrm>
            <a:off x="5806250" y="2153850"/>
            <a:ext cx="18369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y = A sin(2π⍵t)</a:t>
            </a:r>
            <a:endParaRPr sz="1800">
              <a:solidFill>
                <a:schemeClr val="dk2"/>
              </a:solidFill>
            </a:endParaRPr>
          </a:p>
        </p:txBody>
      </p:sp>
      <p:sp>
        <p:nvSpPr>
          <p:cNvPr id="268" name="Google Shape;268;p41"/>
          <p:cNvSpPr txBox="1"/>
          <p:nvPr/>
        </p:nvSpPr>
        <p:spPr>
          <a:xfrm>
            <a:off x="5381225" y="2571750"/>
            <a:ext cx="1995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A - </a:t>
            </a:r>
            <a:r>
              <a:rPr lang="ru" sz="1800">
                <a:solidFill>
                  <a:schemeClr val="dk2"/>
                </a:solidFill>
              </a:rPr>
              <a:t>амплитуда</a:t>
            </a:r>
            <a:endParaRPr sz="1800">
              <a:solidFill>
                <a:schemeClr val="dk2"/>
              </a:solidFill>
            </a:endParaRPr>
          </a:p>
        </p:txBody>
      </p:sp>
      <p:pic>
        <p:nvPicPr>
          <p:cNvPr id="269" name="Google Shape;269;p41" title="amplitude_1.png"/>
          <p:cNvPicPr preferRelativeResize="0"/>
          <p:nvPr/>
        </p:nvPicPr>
        <p:blipFill rotWithShape="1">
          <a:blip r:embed="rId3">
            <a:alphaModFix/>
          </a:blip>
          <a:srcRect b="0" l="3326" r="6535" t="0"/>
          <a:stretch/>
        </p:blipFill>
        <p:spPr>
          <a:xfrm>
            <a:off x="231300" y="1302888"/>
            <a:ext cx="4776975" cy="211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nvSpPr>
        <p:spPr>
          <a:xfrm>
            <a:off x="1742800" y="518175"/>
            <a:ext cx="15711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ru" sz="1800">
                <a:solidFill>
                  <a:schemeClr val="dk1"/>
                </a:solidFill>
                <a:latin typeface="Wix Madefor Display"/>
                <a:ea typeface="Wix Madefor Display"/>
                <a:cs typeface="Wix Madefor Display"/>
                <a:sym typeface="Wix Madefor Display"/>
              </a:rPr>
              <a:t>Амплитуда</a:t>
            </a:r>
            <a:endParaRPr b="1" sz="1800">
              <a:solidFill>
                <a:schemeClr val="dk1"/>
              </a:solidFill>
              <a:latin typeface="Wix Madefor Display"/>
              <a:ea typeface="Wix Madefor Display"/>
              <a:cs typeface="Wix Madefor Display"/>
              <a:sym typeface="Wix Madefor Display"/>
            </a:endParaRPr>
          </a:p>
        </p:txBody>
      </p:sp>
      <p:sp>
        <p:nvSpPr>
          <p:cNvPr id="275" name="Google Shape;275;p42"/>
          <p:cNvSpPr txBox="1"/>
          <p:nvPr/>
        </p:nvSpPr>
        <p:spPr>
          <a:xfrm>
            <a:off x="4924300" y="4628725"/>
            <a:ext cx="367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u="sng">
                <a:solidFill>
                  <a:schemeClr val="hlink"/>
                </a:solidFill>
                <a:hlinkClick r:id="rId3"/>
              </a:rPr>
              <a:t>https://pudding.cool/2018/02/waveforms/</a:t>
            </a:r>
            <a:r>
              <a:rPr lang="ru" sz="1200"/>
              <a:t> </a:t>
            </a:r>
            <a:endParaRPr sz="1200"/>
          </a:p>
        </p:txBody>
      </p:sp>
      <p:pic>
        <p:nvPicPr>
          <p:cNvPr id="276" name="Google Shape;276;p42"/>
          <p:cNvPicPr preferRelativeResize="0"/>
          <p:nvPr/>
        </p:nvPicPr>
        <p:blipFill>
          <a:blip r:embed="rId4">
            <a:alphaModFix/>
          </a:blip>
          <a:stretch>
            <a:fillRect/>
          </a:stretch>
        </p:blipFill>
        <p:spPr>
          <a:xfrm>
            <a:off x="291050" y="955750"/>
            <a:ext cx="4324200" cy="2013525"/>
          </a:xfrm>
          <a:prstGeom prst="rect">
            <a:avLst/>
          </a:prstGeom>
          <a:noFill/>
          <a:ln>
            <a:noFill/>
          </a:ln>
        </p:spPr>
      </p:pic>
      <p:pic>
        <p:nvPicPr>
          <p:cNvPr id="277" name="Google Shape;277;p42" title="Screen_Recording_20250510_220323_Chrome_2.mp4">
            <a:hlinkClick r:id="rId5"/>
          </p:cNvPr>
          <p:cNvPicPr preferRelativeResize="0"/>
          <p:nvPr/>
        </p:nvPicPr>
        <p:blipFill>
          <a:blip r:embed="rId6">
            <a:alphaModFix/>
          </a:blip>
          <a:stretch>
            <a:fillRect/>
          </a:stretch>
        </p:blipFill>
        <p:spPr>
          <a:xfrm>
            <a:off x="4924300" y="487776"/>
            <a:ext cx="3830101" cy="4064149"/>
          </a:xfrm>
          <a:prstGeom prst="rect">
            <a:avLst/>
          </a:prstGeom>
          <a:noFill/>
          <a:ln>
            <a:noFill/>
          </a:ln>
        </p:spPr>
      </p:pic>
      <p:sp>
        <p:nvSpPr>
          <p:cNvPr id="278" name="Google Shape;278;p42"/>
          <p:cNvSpPr txBox="1"/>
          <p:nvPr/>
        </p:nvSpPr>
        <p:spPr>
          <a:xfrm>
            <a:off x="813625" y="3248025"/>
            <a:ext cx="3580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1"/>
                </a:solidFill>
              </a:rPr>
              <a:t>Мы воспринимаем амплитуду как громкость.</a:t>
            </a:r>
            <a:endParaRPr sz="1600">
              <a:solidFill>
                <a:schemeClr val="dk1"/>
              </a:solidFill>
            </a:endParaRPr>
          </a:p>
        </p:txBody>
      </p:sp>
      <p:sp>
        <p:nvSpPr>
          <p:cNvPr id="279" name="Google Shape;279;p42"/>
          <p:cNvSpPr txBox="1"/>
          <p:nvPr/>
        </p:nvSpPr>
        <p:spPr>
          <a:xfrm>
            <a:off x="0" y="41375"/>
            <a:ext cx="4682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Amplitude</a:t>
            </a:r>
            <a:endParaRPr b="1"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nvSpPr>
        <p:spPr>
          <a:xfrm>
            <a:off x="1578563" y="777500"/>
            <a:ext cx="20070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ru" sz="1800">
                <a:solidFill>
                  <a:schemeClr val="dk1"/>
                </a:solidFill>
                <a:latin typeface="Wix Madefor Display"/>
                <a:ea typeface="Wix Madefor Display"/>
                <a:cs typeface="Wix Madefor Display"/>
                <a:sym typeface="Wix Madefor Display"/>
              </a:rPr>
              <a:t>Амплитуда</a:t>
            </a:r>
            <a:r>
              <a:rPr b="1" lang="ru" sz="1800">
                <a:solidFill>
                  <a:schemeClr val="dk1"/>
                </a:solidFill>
                <a:latin typeface="Wix Madefor Display"/>
                <a:ea typeface="Wix Madefor Display"/>
                <a:cs typeface="Wix Madefor Display"/>
                <a:sym typeface="Wix Madefor Display"/>
              </a:rPr>
              <a:t> [?]</a:t>
            </a:r>
            <a:endParaRPr b="1" sz="1800">
              <a:solidFill>
                <a:schemeClr val="dk1"/>
              </a:solidFill>
              <a:latin typeface="Wix Madefor Display"/>
              <a:ea typeface="Wix Madefor Display"/>
              <a:cs typeface="Wix Madefor Display"/>
              <a:sym typeface="Wix Madefor Display"/>
            </a:endParaRPr>
          </a:p>
        </p:txBody>
      </p:sp>
      <p:sp>
        <p:nvSpPr>
          <p:cNvPr id="285" name="Google Shape;285;p43"/>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sp>
        <p:nvSpPr>
          <p:cNvPr id="286" name="Google Shape;286;p43"/>
          <p:cNvSpPr txBox="1"/>
          <p:nvPr/>
        </p:nvSpPr>
        <p:spPr>
          <a:xfrm>
            <a:off x="4881625" y="761450"/>
            <a:ext cx="3882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В чем мы измеряем амплитуду?</a:t>
            </a:r>
            <a:endParaRPr sz="1800">
              <a:solidFill>
                <a:schemeClr val="dk2"/>
              </a:solidFill>
            </a:endParaRPr>
          </a:p>
        </p:txBody>
      </p:sp>
      <p:pic>
        <p:nvPicPr>
          <p:cNvPr id="287" name="Google Shape;287;p43" title="amplitude_1.png"/>
          <p:cNvPicPr preferRelativeResize="0"/>
          <p:nvPr/>
        </p:nvPicPr>
        <p:blipFill rotWithShape="1">
          <a:blip r:embed="rId3">
            <a:alphaModFix/>
          </a:blip>
          <a:srcRect b="0" l="3326" r="6535" t="0"/>
          <a:stretch/>
        </p:blipFill>
        <p:spPr>
          <a:xfrm>
            <a:off x="193588" y="1272688"/>
            <a:ext cx="4776975" cy="211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nvSpPr>
        <p:spPr>
          <a:xfrm>
            <a:off x="219075" y="670925"/>
            <a:ext cx="3882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В чем мы измеряем </a:t>
            </a:r>
            <a:r>
              <a:rPr lang="ru" sz="1800">
                <a:solidFill>
                  <a:schemeClr val="dk1"/>
                </a:solidFill>
              </a:rPr>
              <a:t>амплитуду</a:t>
            </a:r>
            <a:r>
              <a:rPr lang="ru" sz="1800">
                <a:solidFill>
                  <a:schemeClr val="dk1"/>
                </a:solidFill>
              </a:rPr>
              <a:t>?</a:t>
            </a:r>
            <a:endParaRPr sz="1800">
              <a:solidFill>
                <a:schemeClr val="dk1"/>
              </a:solidFill>
            </a:endParaRPr>
          </a:p>
        </p:txBody>
      </p:sp>
      <p:pic>
        <p:nvPicPr>
          <p:cNvPr id="293" name="Google Shape;293;p44" title="amplitude_1.png"/>
          <p:cNvPicPr preferRelativeResize="0"/>
          <p:nvPr/>
        </p:nvPicPr>
        <p:blipFill rotWithShape="1">
          <a:blip r:embed="rId3">
            <a:alphaModFix/>
          </a:blip>
          <a:srcRect b="0" l="3326" r="6535" t="0"/>
          <a:stretch/>
        </p:blipFill>
        <p:spPr>
          <a:xfrm>
            <a:off x="2108080" y="1421155"/>
            <a:ext cx="6692325" cy="2969775"/>
          </a:xfrm>
          <a:prstGeom prst="rect">
            <a:avLst/>
          </a:prstGeom>
          <a:noFill/>
          <a:ln>
            <a:noFill/>
          </a:ln>
        </p:spPr>
      </p:pic>
      <p:sp>
        <p:nvSpPr>
          <p:cNvPr id="294" name="Google Shape;294;p44"/>
          <p:cNvSpPr/>
          <p:nvPr/>
        </p:nvSpPr>
        <p:spPr>
          <a:xfrm>
            <a:off x="2346350" y="2768850"/>
            <a:ext cx="483000" cy="30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44"/>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sp>
        <p:nvSpPr>
          <p:cNvPr id="296" name="Google Shape;296;p44"/>
          <p:cNvSpPr txBox="1"/>
          <p:nvPr/>
        </p:nvSpPr>
        <p:spPr>
          <a:xfrm>
            <a:off x="273300" y="2478100"/>
            <a:ext cx="1916400" cy="10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Отклонение от атмосферного давления</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idx="1" type="subTitle"/>
          </p:nvPr>
        </p:nvSpPr>
        <p:spPr>
          <a:xfrm>
            <a:off x="4046934" y="2536610"/>
            <a:ext cx="2910600" cy="5205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EDECED"/>
              </a:buClr>
              <a:buSzPts val="1400"/>
              <a:buNone/>
            </a:pPr>
            <a:r>
              <a:rPr lang="ru">
                <a:latin typeface="Wix Madefor Display"/>
                <a:ea typeface="Wix Madefor Display"/>
                <a:cs typeface="Wix Madefor Display"/>
                <a:sym typeface="Wix Madefor Display"/>
              </a:rPr>
              <a:t>Lecture: Intro to Audio</a:t>
            </a:r>
            <a:endParaRPr/>
          </a:p>
        </p:txBody>
      </p:sp>
      <p:sp>
        <p:nvSpPr>
          <p:cNvPr id="148" name="Google Shape;148;p27"/>
          <p:cNvSpPr txBox="1"/>
          <p:nvPr>
            <p:ph idx="2" type="body"/>
          </p:nvPr>
        </p:nvSpPr>
        <p:spPr>
          <a:xfrm>
            <a:off x="4046934" y="1361541"/>
            <a:ext cx="4178400" cy="843900"/>
          </a:xfrm>
          <a:prstGeom prst="rect">
            <a:avLst/>
          </a:prstGeom>
          <a:noFill/>
          <a:ln>
            <a:noFill/>
          </a:ln>
        </p:spPr>
        <p:txBody>
          <a:bodyPr anchorCtr="0" anchor="t" bIns="34275" lIns="68575" spcFirstLastPara="1" rIns="68575" wrap="square" tIns="34275">
            <a:normAutofit fontScale="77500" lnSpcReduction="10000"/>
          </a:bodyPr>
          <a:lstStyle/>
          <a:p>
            <a:pPr indent="0" lvl="0" marL="0" rtl="0" algn="l">
              <a:spcBef>
                <a:spcPts val="0"/>
              </a:spcBef>
              <a:spcAft>
                <a:spcPts val="0"/>
              </a:spcAft>
              <a:buClr>
                <a:srgbClr val="EDECED"/>
              </a:buClr>
              <a:buSzPct val="100000"/>
              <a:buFont typeface="Arial"/>
              <a:buNone/>
            </a:pPr>
            <a:r>
              <a:rPr lang="ru"/>
              <a:t>Lecture 1. </a:t>
            </a:r>
            <a:r>
              <a:rPr lang="ru"/>
              <a:t>Audio representation: wav</a:t>
            </a:r>
            <a:endParaRPr/>
          </a:p>
        </p:txBody>
      </p:sp>
      <p:sp>
        <p:nvSpPr>
          <p:cNvPr id="149" name="Google Shape;149;p27"/>
          <p:cNvSpPr txBox="1"/>
          <p:nvPr>
            <p:ph idx="4" type="body"/>
          </p:nvPr>
        </p:nvSpPr>
        <p:spPr>
          <a:xfrm>
            <a:off x="760660" y="3586937"/>
            <a:ext cx="2025000" cy="398400"/>
          </a:xfrm>
          <a:prstGeom prst="rect">
            <a:avLst/>
          </a:prstGeom>
          <a:noFill/>
          <a:ln>
            <a:noFill/>
          </a:ln>
        </p:spPr>
        <p:txBody>
          <a:bodyPr anchorCtr="0" anchor="t" bIns="34275" lIns="68575" spcFirstLastPara="1" rIns="68575" wrap="square" tIns="34275">
            <a:normAutofit fontScale="92500"/>
          </a:bodyPr>
          <a:lstStyle/>
          <a:p>
            <a:pPr indent="0" lvl="0" marL="0" rtl="0" algn="l">
              <a:lnSpc>
                <a:spcPct val="90000"/>
              </a:lnSpc>
              <a:spcBef>
                <a:spcPts val="0"/>
              </a:spcBef>
              <a:spcAft>
                <a:spcPts val="0"/>
              </a:spcAft>
              <a:buClr>
                <a:srgbClr val="EDECED"/>
              </a:buClr>
              <a:buSzPct val="100000"/>
              <a:buNone/>
            </a:pPr>
            <a:r>
              <a:rPr lang="ru"/>
              <a:t>Yermekova Assel</a:t>
            </a:r>
            <a:endParaRPr/>
          </a:p>
        </p:txBody>
      </p:sp>
      <p:sp>
        <p:nvSpPr>
          <p:cNvPr id="150" name="Google Shape;150;p27"/>
          <p:cNvSpPr txBox="1"/>
          <p:nvPr>
            <p:ph idx="5" type="body"/>
          </p:nvPr>
        </p:nvSpPr>
        <p:spPr>
          <a:xfrm>
            <a:off x="760661" y="3985330"/>
            <a:ext cx="2025000" cy="3378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Clr>
                <a:srgbClr val="EDECED"/>
              </a:buClr>
              <a:buSzPts val="1100"/>
              <a:buNone/>
            </a:pPr>
            <a:r>
              <a:rPr lang="ru">
                <a:latin typeface="Wix Madefor Display"/>
                <a:ea typeface="Wix Madefor Display"/>
                <a:cs typeface="Wix Madefor Display"/>
                <a:sym typeface="Wix Madefor Display"/>
              </a:rPr>
              <a:t>Skoltech ‘22</a:t>
            </a:r>
            <a:endParaRPr>
              <a:latin typeface="Wix Madefor Display"/>
              <a:ea typeface="Wix Madefor Display"/>
              <a:cs typeface="Wix Madefor Display"/>
              <a:sym typeface="Wix Madefor Display"/>
            </a:endParaRPr>
          </a:p>
          <a:p>
            <a:pPr indent="0" lvl="0" marL="0" rtl="0" algn="l">
              <a:lnSpc>
                <a:spcPct val="90000"/>
              </a:lnSpc>
              <a:spcBef>
                <a:spcPts val="0"/>
              </a:spcBef>
              <a:spcAft>
                <a:spcPts val="0"/>
              </a:spcAft>
              <a:buClr>
                <a:srgbClr val="EDECED"/>
              </a:buClr>
              <a:buSzPts val="1100"/>
              <a:buNone/>
            </a:pPr>
            <a:r>
              <a:rPr lang="ru">
                <a:latin typeface="Wix Madefor Display"/>
                <a:ea typeface="Wix Madefor Display"/>
                <a:cs typeface="Wix Madefor Display"/>
                <a:sym typeface="Wix Madefor Display"/>
              </a:rPr>
              <a:t>MLE in Noah Ark Lab, Huawei</a:t>
            </a:r>
            <a:endParaRPr>
              <a:latin typeface="Wix Madefor Display"/>
              <a:ea typeface="Wix Madefor Display"/>
              <a:cs typeface="Wix Madefor Display"/>
              <a:sym typeface="Wix Madefor Display"/>
            </a:endParaRPr>
          </a:p>
        </p:txBody>
      </p:sp>
      <p:pic>
        <p:nvPicPr>
          <p:cNvPr id="151" name="Google Shape;151;p27"/>
          <p:cNvPicPr preferRelativeResize="0"/>
          <p:nvPr/>
        </p:nvPicPr>
        <p:blipFill>
          <a:blip r:embed="rId3">
            <a:alphaModFix/>
          </a:blip>
          <a:stretch>
            <a:fillRect/>
          </a:stretch>
        </p:blipFill>
        <p:spPr>
          <a:xfrm>
            <a:off x="656700" y="1188625"/>
            <a:ext cx="2232900" cy="2232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nvSpPr>
        <p:spPr>
          <a:xfrm>
            <a:off x="219075" y="670925"/>
            <a:ext cx="3882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В чем мы измеряем амплитуду?</a:t>
            </a:r>
            <a:endParaRPr sz="1800">
              <a:solidFill>
                <a:schemeClr val="dk1"/>
              </a:solidFill>
            </a:endParaRPr>
          </a:p>
        </p:txBody>
      </p:sp>
      <p:pic>
        <p:nvPicPr>
          <p:cNvPr id="302" name="Google Shape;302;p45" title="amplitude_1.png"/>
          <p:cNvPicPr preferRelativeResize="0"/>
          <p:nvPr/>
        </p:nvPicPr>
        <p:blipFill rotWithShape="1">
          <a:blip r:embed="rId3">
            <a:alphaModFix/>
          </a:blip>
          <a:srcRect b="0" l="3326" r="6535" t="0"/>
          <a:stretch/>
        </p:blipFill>
        <p:spPr>
          <a:xfrm>
            <a:off x="2108080" y="1421155"/>
            <a:ext cx="6692325" cy="2969775"/>
          </a:xfrm>
          <a:prstGeom prst="rect">
            <a:avLst/>
          </a:prstGeom>
          <a:noFill/>
          <a:ln>
            <a:noFill/>
          </a:ln>
        </p:spPr>
      </p:pic>
      <p:sp>
        <p:nvSpPr>
          <p:cNvPr id="303" name="Google Shape;303;p45"/>
          <p:cNvSpPr/>
          <p:nvPr/>
        </p:nvSpPr>
        <p:spPr>
          <a:xfrm>
            <a:off x="2346350" y="2768850"/>
            <a:ext cx="483000" cy="30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4" name="Google Shape;304;p45"/>
          <p:cNvCxnSpPr/>
          <p:nvPr/>
        </p:nvCxnSpPr>
        <p:spPr>
          <a:xfrm rot="10800000">
            <a:off x="2353900" y="1848550"/>
            <a:ext cx="0" cy="633600"/>
          </a:xfrm>
          <a:prstGeom prst="straightConnector1">
            <a:avLst/>
          </a:prstGeom>
          <a:noFill/>
          <a:ln cap="flat" cmpd="sng" w="9525">
            <a:solidFill>
              <a:srgbClr val="FF0000"/>
            </a:solidFill>
            <a:prstDash val="solid"/>
            <a:round/>
            <a:headEnd len="med" w="med" type="none"/>
            <a:tailEnd len="med" w="med" type="triangle"/>
          </a:ln>
        </p:spPr>
      </p:cxnSp>
      <p:cxnSp>
        <p:nvCxnSpPr>
          <p:cNvPr id="305" name="Google Shape;305;p45"/>
          <p:cNvCxnSpPr/>
          <p:nvPr/>
        </p:nvCxnSpPr>
        <p:spPr>
          <a:xfrm rot="10800000">
            <a:off x="2353900" y="3381600"/>
            <a:ext cx="0" cy="633600"/>
          </a:xfrm>
          <a:prstGeom prst="straightConnector1">
            <a:avLst/>
          </a:prstGeom>
          <a:noFill/>
          <a:ln cap="flat" cmpd="sng" w="9525">
            <a:solidFill>
              <a:srgbClr val="FF0000"/>
            </a:solidFill>
            <a:prstDash val="solid"/>
            <a:round/>
            <a:headEnd len="med" w="med" type="triangle"/>
            <a:tailEnd len="med" w="med" type="none"/>
          </a:ln>
        </p:spPr>
      </p:cxnSp>
      <p:sp>
        <p:nvSpPr>
          <p:cNvPr id="306" name="Google Shape;306;p45"/>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sp>
        <p:nvSpPr>
          <p:cNvPr id="307" name="Google Shape;307;p45"/>
          <p:cNvSpPr txBox="1"/>
          <p:nvPr/>
        </p:nvSpPr>
        <p:spPr>
          <a:xfrm>
            <a:off x="273300" y="2478100"/>
            <a:ext cx="1916400" cy="10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Отклонение от атмосферного давления</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nvSpPr>
        <p:spPr>
          <a:xfrm>
            <a:off x="4896700" y="777500"/>
            <a:ext cx="3882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В чем мы измеряем амплитуду?</a:t>
            </a:r>
            <a:endParaRPr sz="1800">
              <a:solidFill>
                <a:schemeClr val="dk2"/>
              </a:solidFill>
            </a:endParaRPr>
          </a:p>
        </p:txBody>
      </p:sp>
      <p:sp>
        <p:nvSpPr>
          <p:cNvPr id="313" name="Google Shape;313;p46"/>
          <p:cNvSpPr txBox="1"/>
          <p:nvPr/>
        </p:nvSpPr>
        <p:spPr>
          <a:xfrm>
            <a:off x="5021100" y="1380650"/>
            <a:ext cx="349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Атмосферное давление = 101 325 Па</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Тогда и отклонение от атмосферного давления измеряется в Па?</a:t>
            </a:r>
            <a:endParaRPr/>
          </a:p>
        </p:txBody>
      </p:sp>
      <p:sp>
        <p:nvSpPr>
          <p:cNvPr id="314" name="Google Shape;314;p46"/>
          <p:cNvSpPr txBox="1"/>
          <p:nvPr/>
        </p:nvSpPr>
        <p:spPr>
          <a:xfrm>
            <a:off x="1578576" y="777500"/>
            <a:ext cx="21936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ru" sz="1800">
                <a:solidFill>
                  <a:schemeClr val="dk1"/>
                </a:solidFill>
                <a:latin typeface="Wix Madefor Display"/>
                <a:ea typeface="Wix Madefor Display"/>
                <a:cs typeface="Wix Madefor Display"/>
                <a:sym typeface="Wix Madefor Display"/>
              </a:rPr>
              <a:t>Амплитуда</a:t>
            </a:r>
            <a:r>
              <a:rPr b="1" lang="ru" sz="1800">
                <a:solidFill>
                  <a:schemeClr val="dk1"/>
                </a:solidFill>
                <a:latin typeface="Wix Madefor Display"/>
                <a:ea typeface="Wix Madefor Display"/>
                <a:cs typeface="Wix Madefor Display"/>
                <a:sym typeface="Wix Madefor Display"/>
              </a:rPr>
              <a:t> [Па?]</a:t>
            </a:r>
            <a:endParaRPr b="1" sz="1800">
              <a:solidFill>
                <a:schemeClr val="dk1"/>
              </a:solidFill>
              <a:latin typeface="Wix Madefor Display"/>
              <a:ea typeface="Wix Madefor Display"/>
              <a:cs typeface="Wix Madefor Display"/>
              <a:sym typeface="Wix Madefor Display"/>
            </a:endParaRPr>
          </a:p>
        </p:txBody>
      </p:sp>
      <p:pic>
        <p:nvPicPr>
          <p:cNvPr id="315" name="Google Shape;315;p46" title="amplitude_1.png"/>
          <p:cNvPicPr preferRelativeResize="0"/>
          <p:nvPr/>
        </p:nvPicPr>
        <p:blipFill rotWithShape="1">
          <a:blip r:embed="rId3">
            <a:alphaModFix/>
          </a:blip>
          <a:srcRect b="0" l="3326" r="6535" t="0"/>
          <a:stretch/>
        </p:blipFill>
        <p:spPr>
          <a:xfrm>
            <a:off x="193588" y="1272688"/>
            <a:ext cx="4776975" cy="2119825"/>
          </a:xfrm>
          <a:prstGeom prst="rect">
            <a:avLst/>
          </a:prstGeom>
          <a:noFill/>
          <a:ln>
            <a:noFill/>
          </a:ln>
        </p:spPr>
      </p:pic>
      <p:sp>
        <p:nvSpPr>
          <p:cNvPr id="316" name="Google Shape;316;p46"/>
          <p:cNvSpPr txBox="1"/>
          <p:nvPr/>
        </p:nvSpPr>
        <p:spPr>
          <a:xfrm>
            <a:off x="5403900" y="2829200"/>
            <a:ext cx="27312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1800">
                <a:solidFill>
                  <a:schemeClr val="dk2"/>
                </a:solidFill>
              </a:rPr>
              <a:t>Да, но это неудобно.</a:t>
            </a:r>
            <a:endParaRPr sz="1800">
              <a:solidFill>
                <a:schemeClr val="dk2"/>
              </a:solidFill>
            </a:endParaRPr>
          </a:p>
        </p:txBody>
      </p:sp>
      <p:cxnSp>
        <p:nvCxnSpPr>
          <p:cNvPr id="317" name="Google Shape;317;p46"/>
          <p:cNvCxnSpPr>
            <a:stCxn id="313" idx="2"/>
            <a:endCxn id="316" idx="0"/>
          </p:cNvCxnSpPr>
          <p:nvPr/>
        </p:nvCxnSpPr>
        <p:spPr>
          <a:xfrm>
            <a:off x="6769500" y="2427350"/>
            <a:ext cx="0" cy="402000"/>
          </a:xfrm>
          <a:prstGeom prst="straightConnector1">
            <a:avLst/>
          </a:prstGeom>
          <a:noFill/>
          <a:ln cap="flat" cmpd="sng" w="9525">
            <a:solidFill>
              <a:schemeClr val="dk2"/>
            </a:solidFill>
            <a:prstDash val="solid"/>
            <a:round/>
            <a:headEnd len="med" w="med" type="none"/>
            <a:tailEnd len="med" w="med" type="triangle"/>
          </a:ln>
        </p:spPr>
      </p:cxnSp>
      <p:sp>
        <p:nvSpPr>
          <p:cNvPr id="318" name="Google Shape;318;p46"/>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nvSpPr>
        <p:spPr>
          <a:xfrm>
            <a:off x="339500" y="686550"/>
            <a:ext cx="5703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1"/>
                </a:solidFill>
              </a:rPr>
              <a:t>Почему неудобно использовать Па в качестве измерений?</a:t>
            </a:r>
            <a:endParaRPr sz="1500">
              <a:solidFill>
                <a:schemeClr val="dk1"/>
              </a:solidFill>
            </a:endParaRPr>
          </a:p>
        </p:txBody>
      </p:sp>
      <p:sp>
        <p:nvSpPr>
          <p:cNvPr id="324" name="Google Shape;324;p47"/>
          <p:cNvSpPr txBox="1"/>
          <p:nvPr/>
        </p:nvSpPr>
        <p:spPr>
          <a:xfrm>
            <a:off x="384900" y="1148250"/>
            <a:ext cx="41871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rPr>
              <a:t>1 причина.</a:t>
            </a:r>
            <a:r>
              <a:rPr lang="ru">
                <a:solidFill>
                  <a:schemeClr val="dk1"/>
                </a:solidFill>
              </a:rPr>
              <a:t> Диапазон воспринимаемых человеком звуковых давлений огромен.</a:t>
            </a:r>
            <a:endParaRPr>
              <a:solidFill>
                <a:schemeClr val="dk1"/>
              </a:solidFill>
            </a:endParaRPr>
          </a:p>
        </p:txBody>
      </p:sp>
      <p:sp>
        <p:nvSpPr>
          <p:cNvPr id="325" name="Google Shape;325;p47"/>
          <p:cNvSpPr txBox="1"/>
          <p:nvPr/>
        </p:nvSpPr>
        <p:spPr>
          <a:xfrm>
            <a:off x="422500" y="1788050"/>
            <a:ext cx="3960900" cy="2835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ru" sz="1100">
                <a:solidFill>
                  <a:schemeClr val="dk1"/>
                </a:solidFill>
              </a:rPr>
              <a:t>Порог слышимости:</a:t>
            </a:r>
            <a:r>
              <a:rPr lang="ru" sz="1100">
                <a:solidFill>
                  <a:schemeClr val="dk1"/>
                </a:solidFill>
              </a:rPr>
              <a:t> ~ 0.00002 Па (20 мкПа)</a:t>
            </a:r>
            <a:endParaRPr sz="1100">
              <a:solidFill>
                <a:schemeClr val="dk1"/>
              </a:solidFill>
            </a:endParaRPr>
          </a:p>
          <a:p>
            <a:pPr indent="457200" lvl="0" marL="0" rtl="0" algn="l">
              <a:lnSpc>
                <a:spcPct val="115000"/>
              </a:lnSpc>
              <a:spcBef>
                <a:spcPts val="1200"/>
              </a:spcBef>
              <a:spcAft>
                <a:spcPts val="0"/>
              </a:spcAft>
              <a:buNone/>
            </a:pPr>
            <a:r>
              <a:rPr b="1" lang="ru" sz="1100">
                <a:solidFill>
                  <a:schemeClr val="dk1"/>
                </a:solidFill>
              </a:rPr>
              <a:t>Пример:</a:t>
            </a:r>
            <a:r>
              <a:rPr lang="ru" sz="1100">
                <a:solidFill>
                  <a:schemeClr val="dk1"/>
                </a:solidFill>
              </a:rPr>
              <a:t> Тиканье часов или шепот.</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ru" sz="1100">
                <a:solidFill>
                  <a:schemeClr val="dk1"/>
                </a:solidFill>
              </a:rPr>
              <a:t>Разговорная речь:</a:t>
            </a:r>
            <a:r>
              <a:rPr lang="ru" sz="1100">
                <a:solidFill>
                  <a:schemeClr val="dk1"/>
                </a:solidFill>
              </a:rPr>
              <a:t> ~ 0.02 - 0.06 Па</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ru" sz="1100">
                <a:solidFill>
                  <a:schemeClr val="dk1"/>
                </a:solidFill>
              </a:rPr>
              <a:t>Болевой порог:</a:t>
            </a:r>
            <a:r>
              <a:rPr lang="ru" sz="1100">
                <a:solidFill>
                  <a:schemeClr val="dk1"/>
                </a:solidFill>
              </a:rPr>
              <a:t> ~ 20 Па</a:t>
            </a:r>
            <a:endParaRPr sz="1100">
              <a:solidFill>
                <a:schemeClr val="dk1"/>
              </a:solidFill>
            </a:endParaRPr>
          </a:p>
          <a:p>
            <a:pPr indent="0" lvl="0" marL="457200" rtl="0" algn="l">
              <a:lnSpc>
                <a:spcPct val="115000"/>
              </a:lnSpc>
              <a:spcBef>
                <a:spcPts val="1200"/>
              </a:spcBef>
              <a:spcAft>
                <a:spcPts val="0"/>
              </a:spcAft>
              <a:buNone/>
            </a:pPr>
            <a:r>
              <a:rPr b="1" lang="ru" sz="1100">
                <a:solidFill>
                  <a:schemeClr val="dk1"/>
                </a:solidFill>
              </a:rPr>
              <a:t>Пример:</a:t>
            </a:r>
            <a:r>
              <a:rPr lang="ru" sz="1100">
                <a:solidFill>
                  <a:schemeClr val="dk1"/>
                </a:solidFill>
              </a:rPr>
              <a:t> Сирена, громкий взрыв.</a:t>
            </a:r>
            <a:endParaRPr sz="1100">
              <a:solidFill>
                <a:schemeClr val="dk1"/>
              </a:solidFill>
            </a:endParaRPr>
          </a:p>
          <a:p>
            <a:pPr indent="0" lvl="0" marL="457200" rtl="0" algn="l">
              <a:lnSpc>
                <a:spcPct val="115000"/>
              </a:lnSpc>
              <a:spcBef>
                <a:spcPts val="1200"/>
              </a:spcBef>
              <a:spcAft>
                <a:spcPts val="0"/>
              </a:spcAft>
              <a:buNone/>
            </a:pPr>
            <a:r>
              <a:rPr b="1" lang="ru" sz="1100">
                <a:solidFill>
                  <a:schemeClr val="dk1"/>
                </a:solidFill>
              </a:rPr>
              <a:t>Ощущения:</a:t>
            </a:r>
            <a:r>
              <a:rPr lang="ru" sz="1100">
                <a:solidFill>
                  <a:schemeClr val="dk1"/>
                </a:solidFill>
              </a:rPr>
              <a:t> Вызывает физическую боль.</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ru" sz="1100">
                <a:solidFill>
                  <a:schemeClr val="dk1"/>
                </a:solidFill>
              </a:rPr>
              <a:t>Смертельный уровень: </a:t>
            </a:r>
            <a:r>
              <a:rPr lang="ru" sz="1100">
                <a:solidFill>
                  <a:schemeClr val="dk1"/>
                </a:solidFill>
              </a:rPr>
              <a:t>&gt;  20 Па</a:t>
            </a:r>
            <a:endParaRPr sz="1100">
              <a:solidFill>
                <a:schemeClr val="dk1"/>
              </a:solidFill>
            </a:endParaRPr>
          </a:p>
          <a:p>
            <a:pPr indent="0" lvl="0" marL="457200" rtl="0" algn="l">
              <a:lnSpc>
                <a:spcPct val="115000"/>
              </a:lnSpc>
              <a:spcBef>
                <a:spcPts val="1200"/>
              </a:spcBef>
              <a:spcAft>
                <a:spcPts val="1200"/>
              </a:spcAft>
              <a:buNone/>
            </a:pPr>
            <a:r>
              <a:rPr b="1" lang="ru" sz="1100">
                <a:solidFill>
                  <a:schemeClr val="dk1"/>
                </a:solidFill>
              </a:rPr>
              <a:t>Последствия:</a:t>
            </a:r>
            <a:r>
              <a:rPr lang="ru" sz="1100">
                <a:solidFill>
                  <a:schemeClr val="dk1"/>
                </a:solidFill>
              </a:rPr>
              <a:t> Может вызвать потерю сознания, разрыв барабанных перепонок и даже смерть.</a:t>
            </a:r>
            <a:endParaRPr sz="1100">
              <a:solidFill>
                <a:schemeClr val="dk1"/>
              </a:solidFill>
            </a:endParaRPr>
          </a:p>
        </p:txBody>
      </p:sp>
      <p:cxnSp>
        <p:nvCxnSpPr>
          <p:cNvPr id="326" name="Google Shape;326;p47"/>
          <p:cNvCxnSpPr/>
          <p:nvPr/>
        </p:nvCxnSpPr>
        <p:spPr>
          <a:xfrm flipH="1" rot="10800000">
            <a:off x="4572000" y="1448700"/>
            <a:ext cx="543300" cy="600"/>
          </a:xfrm>
          <a:prstGeom prst="straightConnector1">
            <a:avLst/>
          </a:prstGeom>
          <a:noFill/>
          <a:ln cap="flat" cmpd="sng" w="9525">
            <a:solidFill>
              <a:srgbClr val="FF0000"/>
            </a:solidFill>
            <a:prstDash val="solid"/>
            <a:round/>
            <a:headEnd len="med" w="med" type="none"/>
            <a:tailEnd len="med" w="med" type="triangle"/>
          </a:ln>
        </p:spPr>
      </p:cxnSp>
      <p:sp>
        <p:nvSpPr>
          <p:cNvPr id="327" name="Google Shape;327;p47"/>
          <p:cNvSpPr txBox="1"/>
          <p:nvPr/>
        </p:nvSpPr>
        <p:spPr>
          <a:xfrm>
            <a:off x="5311375" y="1148250"/>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диапазон от 0.00002 Па до 20 Па</a:t>
            </a:r>
            <a:r>
              <a:rPr lang="ru" sz="1100">
                <a:solidFill>
                  <a:schemeClr val="dk1"/>
                </a:solidFill>
              </a:rPr>
              <a:t>! Это отношение 1 к 1,000,000! Оперировать такими числами очень неудобно.</a:t>
            </a:r>
            <a:endParaRPr/>
          </a:p>
        </p:txBody>
      </p:sp>
      <p:sp>
        <p:nvSpPr>
          <p:cNvPr id="328" name="Google Shape;328;p47"/>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8"/>
          <p:cNvSpPr txBox="1"/>
          <p:nvPr/>
        </p:nvSpPr>
        <p:spPr>
          <a:xfrm>
            <a:off x="339500" y="686550"/>
            <a:ext cx="5703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1"/>
                </a:solidFill>
              </a:rPr>
              <a:t>Почему неудобно использовать Па в качестве измерений?</a:t>
            </a:r>
            <a:endParaRPr sz="1500">
              <a:solidFill>
                <a:schemeClr val="dk1"/>
              </a:solidFill>
            </a:endParaRPr>
          </a:p>
        </p:txBody>
      </p:sp>
      <p:sp>
        <p:nvSpPr>
          <p:cNvPr id="334" name="Google Shape;334;p48"/>
          <p:cNvSpPr txBox="1"/>
          <p:nvPr/>
        </p:nvSpPr>
        <p:spPr>
          <a:xfrm>
            <a:off x="414925" y="1148250"/>
            <a:ext cx="47154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rPr>
              <a:t>2 причина.</a:t>
            </a:r>
            <a:r>
              <a:rPr lang="ru">
                <a:solidFill>
                  <a:schemeClr val="dk1"/>
                </a:solidFill>
              </a:rPr>
              <a:t> Человеческое ухо воспринимает звук логарифмически.</a:t>
            </a:r>
            <a:endParaRPr>
              <a:solidFill>
                <a:schemeClr val="dk1"/>
              </a:solidFill>
            </a:endParaRPr>
          </a:p>
        </p:txBody>
      </p:sp>
      <p:sp>
        <p:nvSpPr>
          <p:cNvPr id="335" name="Google Shape;335;p48"/>
          <p:cNvSpPr txBox="1"/>
          <p:nvPr/>
        </p:nvSpPr>
        <p:spPr>
          <a:xfrm>
            <a:off x="339500" y="3010100"/>
            <a:ext cx="4421100" cy="20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ru" sz="1100">
                <a:solidFill>
                  <a:schemeClr val="dk1"/>
                </a:solidFill>
              </a:rPr>
              <a:t>Мы лучше замечаем </a:t>
            </a:r>
            <a:r>
              <a:rPr b="1" i="1" lang="ru" sz="1100">
                <a:solidFill>
                  <a:schemeClr val="dk1"/>
                </a:solidFill>
              </a:rPr>
              <a:t>изменения</a:t>
            </a:r>
            <a:r>
              <a:rPr b="1" lang="ru" sz="1100">
                <a:solidFill>
                  <a:schemeClr val="dk1"/>
                </a:solidFill>
              </a:rPr>
              <a:t> в тихих звуках, чем такие же </a:t>
            </a:r>
            <a:r>
              <a:rPr b="1" i="1" lang="ru" sz="1100">
                <a:solidFill>
                  <a:schemeClr val="dk1"/>
                </a:solidFill>
              </a:rPr>
              <a:t>абсолютные изменения</a:t>
            </a:r>
            <a:r>
              <a:rPr b="1" lang="ru" sz="1100">
                <a:solidFill>
                  <a:schemeClr val="dk1"/>
                </a:solidFill>
              </a:rPr>
              <a:t> в громких звуках.</a:t>
            </a:r>
            <a:endParaRPr b="1" sz="1300">
              <a:solidFill>
                <a:schemeClr val="dk1"/>
              </a:solidFill>
            </a:endParaRPr>
          </a:p>
          <a:p>
            <a:pPr indent="0" lvl="0" marL="0" rtl="0" algn="l">
              <a:lnSpc>
                <a:spcPct val="115000"/>
              </a:lnSpc>
              <a:spcBef>
                <a:spcPts val="1200"/>
              </a:spcBef>
              <a:spcAft>
                <a:spcPts val="0"/>
              </a:spcAft>
              <a:buNone/>
            </a:pPr>
            <a:r>
              <a:rPr lang="ru" sz="1100">
                <a:solidFill>
                  <a:schemeClr val="dk1"/>
                </a:solidFill>
              </a:rPr>
              <a:t>Допустим, в тихой комнате зашумел компьютер, и уровень звука </a:t>
            </a:r>
            <a:r>
              <a:rPr b="1" lang="ru" sz="1100">
                <a:solidFill>
                  <a:schemeClr val="dk1"/>
                </a:solidFill>
              </a:rPr>
              <a:t>поднялся</a:t>
            </a:r>
            <a:r>
              <a:rPr lang="ru" sz="1100">
                <a:solidFill>
                  <a:schemeClr val="dk1"/>
                </a:solidFill>
              </a:rPr>
              <a:t>. Вы это </a:t>
            </a:r>
            <a:r>
              <a:rPr b="1" lang="ru" sz="1100">
                <a:solidFill>
                  <a:schemeClr val="dk1"/>
                </a:solidFill>
              </a:rPr>
              <a:t>сразу заметите</a:t>
            </a:r>
            <a:r>
              <a:rPr lang="ru" sz="1100">
                <a:solidFill>
                  <a:schemeClr val="dk1"/>
                </a:solidFill>
              </a:rPr>
              <a:t>.</a:t>
            </a:r>
            <a:endParaRPr sz="1100">
              <a:solidFill>
                <a:schemeClr val="dk1"/>
              </a:solidFill>
            </a:endParaRPr>
          </a:p>
          <a:p>
            <a:pPr indent="0" lvl="0" marL="0" rtl="0" algn="l">
              <a:lnSpc>
                <a:spcPct val="115000"/>
              </a:lnSpc>
              <a:spcBef>
                <a:spcPts val="1200"/>
              </a:spcBef>
              <a:spcAft>
                <a:spcPts val="1200"/>
              </a:spcAft>
              <a:buNone/>
            </a:pPr>
            <a:r>
              <a:rPr lang="ru" sz="1100">
                <a:solidFill>
                  <a:schemeClr val="dk1"/>
                </a:solidFill>
              </a:rPr>
              <a:t>Теперь на шумной улице</a:t>
            </a:r>
            <a:r>
              <a:rPr lang="ru" sz="1100">
                <a:solidFill>
                  <a:schemeClr val="dk1"/>
                </a:solidFill>
              </a:rPr>
              <a:t> </a:t>
            </a:r>
            <a:r>
              <a:rPr lang="ru" sz="1100">
                <a:solidFill>
                  <a:schemeClr val="dk1"/>
                </a:solidFill>
              </a:rPr>
              <a:t>проехал еще один автомобиль, и уровень звука </a:t>
            </a:r>
            <a:r>
              <a:rPr b="1" lang="ru" sz="1100">
                <a:solidFill>
                  <a:schemeClr val="dk1"/>
                </a:solidFill>
              </a:rPr>
              <a:t>тоже поднялся на примерно ту</a:t>
            </a:r>
            <a:r>
              <a:rPr b="1" lang="ru" sz="1100">
                <a:solidFill>
                  <a:schemeClr val="dk1"/>
                </a:solidFill>
              </a:rPr>
              <a:t> же величину</a:t>
            </a:r>
            <a:r>
              <a:rPr lang="ru" sz="1100">
                <a:solidFill>
                  <a:schemeClr val="dk1"/>
                </a:solidFill>
              </a:rPr>
              <a:t>. Вы это </a:t>
            </a:r>
            <a:r>
              <a:rPr b="1" lang="ru" sz="1100">
                <a:solidFill>
                  <a:schemeClr val="dk1"/>
                </a:solidFill>
              </a:rPr>
              <a:t>почти не заметите</a:t>
            </a:r>
            <a:r>
              <a:rPr lang="ru" sz="1100">
                <a:solidFill>
                  <a:schemeClr val="dk1"/>
                </a:solidFill>
              </a:rPr>
              <a:t>, хотя абсолютное изменение давления (в Паскалях) во втором случае в тысячи раз больше!</a:t>
            </a:r>
            <a:endParaRPr sz="1100">
              <a:solidFill>
                <a:schemeClr val="dk1"/>
              </a:solidFill>
            </a:endParaRPr>
          </a:p>
        </p:txBody>
      </p:sp>
      <p:pic>
        <p:nvPicPr>
          <p:cNvPr id="336" name="Google Shape;336;p48"/>
          <p:cNvPicPr preferRelativeResize="0"/>
          <p:nvPr/>
        </p:nvPicPr>
        <p:blipFill rotWithShape="1">
          <a:blip r:embed="rId3">
            <a:alphaModFix/>
          </a:blip>
          <a:srcRect b="63324" l="0" r="0" t="0"/>
          <a:stretch/>
        </p:blipFill>
        <p:spPr>
          <a:xfrm>
            <a:off x="475325" y="1712450"/>
            <a:ext cx="7582249" cy="1181925"/>
          </a:xfrm>
          <a:prstGeom prst="rect">
            <a:avLst/>
          </a:prstGeom>
          <a:noFill/>
          <a:ln>
            <a:noFill/>
          </a:ln>
        </p:spPr>
      </p:pic>
      <p:sp>
        <p:nvSpPr>
          <p:cNvPr id="337" name="Google Shape;337;p48"/>
          <p:cNvSpPr txBox="1"/>
          <p:nvPr/>
        </p:nvSpPr>
        <p:spPr>
          <a:xfrm>
            <a:off x="5069975" y="3070650"/>
            <a:ext cx="3477900" cy="10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ru" sz="1100">
                <a:solidFill>
                  <a:schemeClr val="dk1"/>
                </a:solidFill>
              </a:rPr>
              <a:t>Почему?</a:t>
            </a:r>
            <a:r>
              <a:rPr lang="ru" sz="1100">
                <a:solidFill>
                  <a:schemeClr val="dk1"/>
                </a:solidFill>
              </a:rPr>
              <a:t> </a:t>
            </a:r>
            <a:endParaRPr sz="1100">
              <a:solidFill>
                <a:schemeClr val="dk1"/>
              </a:solidFill>
            </a:endParaRPr>
          </a:p>
          <a:p>
            <a:pPr indent="0" lvl="0" marL="0" rtl="0" algn="l">
              <a:lnSpc>
                <a:spcPct val="115000"/>
              </a:lnSpc>
              <a:spcBef>
                <a:spcPts val="1200"/>
              </a:spcBef>
              <a:spcAft>
                <a:spcPts val="1200"/>
              </a:spcAft>
              <a:buNone/>
            </a:pPr>
            <a:r>
              <a:rPr lang="ru" sz="1100">
                <a:solidFill>
                  <a:schemeClr val="dk1"/>
                </a:solidFill>
              </a:rPr>
              <a:t>Потому что для нашего уха важно не на сколько </a:t>
            </a:r>
            <a:r>
              <a:rPr i="1" lang="ru" sz="1100">
                <a:solidFill>
                  <a:schemeClr val="dk1"/>
                </a:solidFill>
              </a:rPr>
              <a:t>Паскалей</a:t>
            </a:r>
            <a:r>
              <a:rPr lang="ru" sz="1100">
                <a:solidFill>
                  <a:schemeClr val="dk1"/>
                </a:solidFill>
              </a:rPr>
              <a:t>, а </a:t>
            </a:r>
            <a:r>
              <a:rPr b="1" lang="ru" sz="1100">
                <a:solidFill>
                  <a:schemeClr val="dk1"/>
                </a:solidFill>
              </a:rPr>
              <a:t>во сколько раз</a:t>
            </a:r>
            <a:r>
              <a:rPr lang="ru" sz="1100">
                <a:solidFill>
                  <a:schemeClr val="dk1"/>
                </a:solidFill>
              </a:rPr>
              <a:t> изменилось давление.</a:t>
            </a:r>
            <a:endParaRPr/>
          </a:p>
        </p:txBody>
      </p:sp>
      <p:sp>
        <p:nvSpPr>
          <p:cNvPr id="338" name="Google Shape;338;p48"/>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nvSpPr>
        <p:spPr>
          <a:xfrm>
            <a:off x="339500" y="686550"/>
            <a:ext cx="5703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1"/>
                </a:solidFill>
              </a:rPr>
              <a:t>Почему неудобно использовать Па в качестве измерений?</a:t>
            </a:r>
            <a:endParaRPr sz="1500">
              <a:solidFill>
                <a:schemeClr val="dk1"/>
              </a:solidFill>
            </a:endParaRPr>
          </a:p>
        </p:txBody>
      </p:sp>
      <p:sp>
        <p:nvSpPr>
          <p:cNvPr id="344" name="Google Shape;344;p49"/>
          <p:cNvSpPr txBox="1"/>
          <p:nvPr/>
        </p:nvSpPr>
        <p:spPr>
          <a:xfrm>
            <a:off x="414925" y="1148250"/>
            <a:ext cx="47154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rPr>
              <a:t>2 причина.</a:t>
            </a:r>
            <a:r>
              <a:rPr lang="ru">
                <a:solidFill>
                  <a:schemeClr val="dk1"/>
                </a:solidFill>
              </a:rPr>
              <a:t> Человеческое ухо воспринимает звук логарифмически.</a:t>
            </a:r>
            <a:endParaRPr>
              <a:solidFill>
                <a:schemeClr val="dk1"/>
              </a:solidFill>
            </a:endParaRPr>
          </a:p>
        </p:txBody>
      </p:sp>
      <p:sp>
        <p:nvSpPr>
          <p:cNvPr id="345" name="Google Shape;345;p49"/>
          <p:cNvSpPr txBox="1"/>
          <p:nvPr/>
        </p:nvSpPr>
        <p:spPr>
          <a:xfrm>
            <a:off x="339500" y="2830150"/>
            <a:ext cx="4421100" cy="221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ru" sz="1100">
                <a:solidFill>
                  <a:schemeClr val="dk1"/>
                </a:solidFill>
              </a:rPr>
              <a:t>Мы лучше замечаем </a:t>
            </a:r>
            <a:r>
              <a:rPr b="1" i="1" lang="ru" sz="1100">
                <a:solidFill>
                  <a:schemeClr val="dk1"/>
                </a:solidFill>
              </a:rPr>
              <a:t>изменения</a:t>
            </a:r>
            <a:r>
              <a:rPr b="1" lang="ru" sz="1100">
                <a:solidFill>
                  <a:schemeClr val="dk1"/>
                </a:solidFill>
              </a:rPr>
              <a:t> в тихих звуках, чем такие же </a:t>
            </a:r>
            <a:r>
              <a:rPr b="1" i="1" lang="ru" sz="1100">
                <a:solidFill>
                  <a:schemeClr val="dk1"/>
                </a:solidFill>
              </a:rPr>
              <a:t>абсолютные изменения</a:t>
            </a:r>
            <a:r>
              <a:rPr b="1" lang="ru" sz="1100">
                <a:solidFill>
                  <a:schemeClr val="dk1"/>
                </a:solidFill>
              </a:rPr>
              <a:t> в громких звуках.</a:t>
            </a:r>
            <a:endParaRPr b="1" sz="1300">
              <a:solidFill>
                <a:schemeClr val="dk1"/>
              </a:solidFill>
            </a:endParaRPr>
          </a:p>
          <a:p>
            <a:pPr indent="0" lvl="0" marL="0" rtl="0" algn="l">
              <a:lnSpc>
                <a:spcPct val="115000"/>
              </a:lnSpc>
              <a:spcBef>
                <a:spcPts val="1200"/>
              </a:spcBef>
              <a:spcAft>
                <a:spcPts val="0"/>
              </a:spcAft>
              <a:buNone/>
            </a:pPr>
            <a:r>
              <a:rPr lang="ru" sz="1100">
                <a:solidFill>
                  <a:schemeClr val="dk1"/>
                </a:solidFill>
              </a:rPr>
              <a:t>Допустим, в тихой комнате </a:t>
            </a:r>
            <a:r>
              <a:rPr lang="ru" sz="1100">
                <a:solidFill>
                  <a:schemeClr val="dk1"/>
                </a:solidFill>
              </a:rPr>
              <a:t>(0.000632 Па) </a:t>
            </a:r>
            <a:r>
              <a:rPr lang="ru" sz="1100">
                <a:solidFill>
                  <a:schemeClr val="dk1"/>
                </a:solidFill>
              </a:rPr>
              <a:t>зашумел компьютер, и уровень звука </a:t>
            </a:r>
            <a:r>
              <a:rPr lang="ru" sz="1100">
                <a:solidFill>
                  <a:schemeClr val="dk1"/>
                </a:solidFill>
              </a:rPr>
              <a:t>поднялся до </a:t>
            </a:r>
            <a:r>
              <a:rPr lang="ru" sz="1100">
                <a:solidFill>
                  <a:schemeClr val="dk1"/>
                </a:solidFill>
              </a:rPr>
              <a:t>0.00112 Па</a:t>
            </a:r>
            <a:r>
              <a:rPr lang="ru" sz="1100">
                <a:solidFill>
                  <a:schemeClr val="dk1"/>
                </a:solidFill>
              </a:rPr>
              <a:t>. Вы это </a:t>
            </a:r>
            <a:r>
              <a:rPr b="1" lang="ru" sz="1100">
                <a:solidFill>
                  <a:schemeClr val="dk1"/>
                </a:solidFill>
              </a:rPr>
              <a:t>сразу заметите</a:t>
            </a:r>
            <a:r>
              <a:rPr lang="ru" sz="1100">
                <a:solidFill>
                  <a:schemeClr val="dk1"/>
                </a:solidFill>
              </a:rPr>
              <a:t>, хотя разница равна </a:t>
            </a:r>
            <a:r>
              <a:rPr b="1" lang="ru" sz="1100">
                <a:solidFill>
                  <a:schemeClr val="dk1"/>
                </a:solidFill>
              </a:rPr>
              <a:t>0.000487 Па</a:t>
            </a:r>
            <a:r>
              <a:rPr lang="ru" sz="1100">
                <a:solidFill>
                  <a:schemeClr val="dk1"/>
                </a:solidFill>
              </a:rPr>
              <a:t>. </a:t>
            </a:r>
            <a:endParaRPr sz="1100">
              <a:solidFill>
                <a:schemeClr val="dk1"/>
              </a:solidFill>
            </a:endParaRPr>
          </a:p>
          <a:p>
            <a:pPr indent="0" lvl="0" marL="0" rtl="0" algn="l">
              <a:lnSpc>
                <a:spcPct val="115000"/>
              </a:lnSpc>
              <a:spcBef>
                <a:spcPts val="1200"/>
              </a:spcBef>
              <a:spcAft>
                <a:spcPts val="1200"/>
              </a:spcAft>
              <a:buNone/>
            </a:pPr>
            <a:r>
              <a:rPr lang="ru" sz="1100">
                <a:solidFill>
                  <a:schemeClr val="dk1"/>
                </a:solidFill>
              </a:rPr>
              <a:t>Теперь на шумной улице (</a:t>
            </a:r>
            <a:r>
              <a:rPr lang="ru" sz="1100">
                <a:solidFill>
                  <a:schemeClr val="dk1"/>
                </a:solidFill>
              </a:rPr>
              <a:t>0.2 Па</a:t>
            </a:r>
            <a:r>
              <a:rPr lang="ru" sz="1100">
                <a:solidFill>
                  <a:schemeClr val="dk1"/>
                </a:solidFill>
              </a:rPr>
              <a:t>) проехал еще один автомобиль, и уровень звука </a:t>
            </a:r>
            <a:r>
              <a:rPr b="1" lang="ru" sz="1100">
                <a:solidFill>
                  <a:schemeClr val="dk1"/>
                </a:solidFill>
              </a:rPr>
              <a:t>тоже поднялся </a:t>
            </a:r>
            <a:r>
              <a:rPr lang="ru" sz="1100">
                <a:solidFill>
                  <a:schemeClr val="dk1"/>
                </a:solidFill>
              </a:rPr>
              <a:t>до 0.35 Па</a:t>
            </a:r>
            <a:r>
              <a:rPr lang="ru" sz="1100">
                <a:solidFill>
                  <a:schemeClr val="dk1"/>
                </a:solidFill>
              </a:rPr>
              <a:t>. Вы это </a:t>
            </a:r>
            <a:r>
              <a:rPr b="1" lang="ru" sz="1100">
                <a:solidFill>
                  <a:schemeClr val="dk1"/>
                </a:solidFill>
              </a:rPr>
              <a:t>почти не заметите</a:t>
            </a:r>
            <a:r>
              <a:rPr lang="ru" sz="1100">
                <a:solidFill>
                  <a:schemeClr val="dk1"/>
                </a:solidFill>
              </a:rPr>
              <a:t>, хотя абсолютное изменение давления (в Паскалях) во втором случае в тысячи раз больше (</a:t>
            </a:r>
            <a:r>
              <a:rPr b="1" lang="ru" sz="1100">
                <a:solidFill>
                  <a:schemeClr val="dk1"/>
                </a:solidFill>
              </a:rPr>
              <a:t>0.149 Па</a:t>
            </a:r>
            <a:r>
              <a:rPr lang="ru" sz="1100">
                <a:solidFill>
                  <a:schemeClr val="dk1"/>
                </a:solidFill>
              </a:rPr>
              <a:t>)!</a:t>
            </a:r>
            <a:endParaRPr sz="1100">
              <a:solidFill>
                <a:schemeClr val="dk1"/>
              </a:solidFill>
            </a:endParaRPr>
          </a:p>
        </p:txBody>
      </p:sp>
      <p:pic>
        <p:nvPicPr>
          <p:cNvPr id="346" name="Google Shape;346;p49"/>
          <p:cNvPicPr preferRelativeResize="0"/>
          <p:nvPr/>
        </p:nvPicPr>
        <p:blipFill rotWithShape="1">
          <a:blip r:embed="rId3">
            <a:alphaModFix/>
          </a:blip>
          <a:srcRect b="63324" l="0" r="0" t="0"/>
          <a:stretch/>
        </p:blipFill>
        <p:spPr>
          <a:xfrm>
            <a:off x="475325" y="1712450"/>
            <a:ext cx="7582249" cy="1181925"/>
          </a:xfrm>
          <a:prstGeom prst="rect">
            <a:avLst/>
          </a:prstGeom>
          <a:noFill/>
          <a:ln>
            <a:noFill/>
          </a:ln>
        </p:spPr>
      </p:pic>
      <p:sp>
        <p:nvSpPr>
          <p:cNvPr id="347" name="Google Shape;347;p49"/>
          <p:cNvSpPr txBox="1"/>
          <p:nvPr/>
        </p:nvSpPr>
        <p:spPr>
          <a:xfrm>
            <a:off x="5069975" y="3070650"/>
            <a:ext cx="3477900" cy="10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ru" sz="1100">
                <a:solidFill>
                  <a:schemeClr val="dk1"/>
                </a:solidFill>
              </a:rPr>
              <a:t>Почему?</a:t>
            </a:r>
            <a:r>
              <a:rPr lang="ru" sz="1100">
                <a:solidFill>
                  <a:schemeClr val="dk1"/>
                </a:solidFill>
              </a:rPr>
              <a:t> </a:t>
            </a:r>
            <a:endParaRPr sz="1100">
              <a:solidFill>
                <a:schemeClr val="dk1"/>
              </a:solidFill>
            </a:endParaRPr>
          </a:p>
          <a:p>
            <a:pPr indent="0" lvl="0" marL="0" rtl="0" algn="l">
              <a:lnSpc>
                <a:spcPct val="115000"/>
              </a:lnSpc>
              <a:spcBef>
                <a:spcPts val="1200"/>
              </a:spcBef>
              <a:spcAft>
                <a:spcPts val="1200"/>
              </a:spcAft>
              <a:buNone/>
            </a:pPr>
            <a:r>
              <a:rPr lang="ru" sz="1100">
                <a:solidFill>
                  <a:schemeClr val="dk1"/>
                </a:solidFill>
              </a:rPr>
              <a:t>Потому что для нашего уха важно не на сколько </a:t>
            </a:r>
            <a:r>
              <a:rPr i="1" lang="ru" sz="1100">
                <a:solidFill>
                  <a:schemeClr val="dk1"/>
                </a:solidFill>
              </a:rPr>
              <a:t>Паскалей</a:t>
            </a:r>
            <a:r>
              <a:rPr lang="ru" sz="1100">
                <a:solidFill>
                  <a:schemeClr val="dk1"/>
                </a:solidFill>
              </a:rPr>
              <a:t>, а </a:t>
            </a:r>
            <a:r>
              <a:rPr b="1" lang="ru" sz="1100">
                <a:solidFill>
                  <a:schemeClr val="dk1"/>
                </a:solidFill>
              </a:rPr>
              <a:t>во сколько раз</a:t>
            </a:r>
            <a:r>
              <a:rPr lang="ru" sz="1100">
                <a:solidFill>
                  <a:schemeClr val="dk1"/>
                </a:solidFill>
              </a:rPr>
              <a:t> изменилось давление.</a:t>
            </a:r>
            <a:endParaRPr/>
          </a:p>
        </p:txBody>
      </p:sp>
      <p:sp>
        <p:nvSpPr>
          <p:cNvPr id="348" name="Google Shape;348;p49"/>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nvSpPr>
        <p:spPr>
          <a:xfrm>
            <a:off x="339500" y="686550"/>
            <a:ext cx="4681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1"/>
                </a:solidFill>
              </a:rPr>
              <a:t>Почему неудобно использовать Па в </a:t>
            </a:r>
            <a:r>
              <a:rPr lang="ru">
                <a:solidFill>
                  <a:schemeClr val="dk1"/>
                </a:solidFill>
              </a:rPr>
              <a:t>качестве измерений</a:t>
            </a:r>
            <a:r>
              <a:rPr lang="ru" sz="1500">
                <a:solidFill>
                  <a:schemeClr val="dk1"/>
                </a:solidFill>
              </a:rPr>
              <a:t>?</a:t>
            </a:r>
            <a:endParaRPr sz="1500">
              <a:solidFill>
                <a:schemeClr val="dk1"/>
              </a:solidFill>
            </a:endParaRPr>
          </a:p>
        </p:txBody>
      </p:sp>
      <p:sp>
        <p:nvSpPr>
          <p:cNvPr id="354" name="Google Shape;354;p50"/>
          <p:cNvSpPr txBox="1"/>
          <p:nvPr/>
        </p:nvSpPr>
        <p:spPr>
          <a:xfrm>
            <a:off x="339500" y="1306613"/>
            <a:ext cx="4187100" cy="1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rPr>
              <a:t>1 причина.</a:t>
            </a:r>
            <a:r>
              <a:rPr lang="ru">
                <a:solidFill>
                  <a:schemeClr val="dk1"/>
                </a:solidFill>
              </a:rPr>
              <a:t> </a:t>
            </a:r>
            <a:r>
              <a:rPr lang="ru">
                <a:solidFill>
                  <a:schemeClr val="dk1"/>
                </a:solidFill>
              </a:rPr>
              <a:t>Диапазон воспринимаемых человеком звуковых давлений огромен.</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ru">
                <a:solidFill>
                  <a:schemeClr val="dk1"/>
                </a:solidFill>
              </a:rPr>
              <a:t>2 причина.</a:t>
            </a:r>
            <a:r>
              <a:rPr lang="ru">
                <a:solidFill>
                  <a:schemeClr val="dk1"/>
                </a:solidFill>
              </a:rPr>
              <a:t> Человеческое ухо воспринимает звук логарифмически.</a:t>
            </a:r>
            <a:endParaRPr>
              <a:solidFill>
                <a:schemeClr val="dk1"/>
              </a:solidFill>
            </a:endParaRPr>
          </a:p>
        </p:txBody>
      </p:sp>
      <p:cxnSp>
        <p:nvCxnSpPr>
          <p:cNvPr id="355" name="Google Shape;355;p50"/>
          <p:cNvCxnSpPr/>
          <p:nvPr/>
        </p:nvCxnSpPr>
        <p:spPr>
          <a:xfrm flipH="1">
            <a:off x="1976725" y="2497325"/>
            <a:ext cx="7500" cy="460200"/>
          </a:xfrm>
          <a:prstGeom prst="straightConnector1">
            <a:avLst/>
          </a:prstGeom>
          <a:noFill/>
          <a:ln cap="flat" cmpd="sng" w="9525">
            <a:solidFill>
              <a:srgbClr val="FF0000"/>
            </a:solidFill>
            <a:prstDash val="solid"/>
            <a:round/>
            <a:headEnd len="med" w="med" type="none"/>
            <a:tailEnd len="med" w="med" type="triangle"/>
          </a:ln>
        </p:spPr>
      </p:cxnSp>
      <p:sp>
        <p:nvSpPr>
          <p:cNvPr id="356" name="Google Shape;356;p50"/>
          <p:cNvSpPr txBox="1"/>
          <p:nvPr/>
        </p:nvSpPr>
        <p:spPr>
          <a:xfrm>
            <a:off x="377225" y="3043300"/>
            <a:ext cx="39609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Давайте введем </a:t>
            </a:r>
            <a:r>
              <a:rPr b="1" lang="ru" sz="1200">
                <a:solidFill>
                  <a:schemeClr val="dk1"/>
                </a:solidFill>
              </a:rPr>
              <a:t>логарифмическую относительную величину → Децибел (Decibel)</a:t>
            </a:r>
            <a:r>
              <a:rPr lang="ru" sz="1200">
                <a:solidFill>
                  <a:schemeClr val="dk1"/>
                </a:solidFill>
              </a:rPr>
              <a:t>.</a:t>
            </a:r>
            <a:endParaRPr sz="1200">
              <a:solidFill>
                <a:schemeClr val="dk1"/>
              </a:solidFill>
            </a:endParaRPr>
          </a:p>
        </p:txBody>
      </p:sp>
      <p:sp>
        <p:nvSpPr>
          <p:cNvPr id="357" name="Google Shape;357;p50"/>
          <p:cNvSpPr txBox="1"/>
          <p:nvPr/>
        </p:nvSpPr>
        <p:spPr>
          <a:xfrm>
            <a:off x="5605600" y="721200"/>
            <a:ext cx="1727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latin typeface="Wix Madefor Display"/>
                <a:ea typeface="Wix Madefor Display"/>
                <a:cs typeface="Wix Madefor Display"/>
                <a:sym typeface="Wix Madefor Display"/>
              </a:rPr>
              <a:t>Что такое Децибел ?</a:t>
            </a:r>
            <a:endParaRPr b="1" sz="1500">
              <a:solidFill>
                <a:schemeClr val="dk1"/>
              </a:solidFill>
              <a:latin typeface="Wix Madefor Display"/>
              <a:ea typeface="Wix Madefor Display"/>
              <a:cs typeface="Wix Madefor Display"/>
              <a:sym typeface="Wix Madefor Display"/>
            </a:endParaRPr>
          </a:p>
        </p:txBody>
      </p:sp>
      <p:sp>
        <p:nvSpPr>
          <p:cNvPr id="358" name="Google Shape;358;p50"/>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pic>
        <p:nvPicPr>
          <p:cNvPr id="359" name="Google Shape;359;p50"/>
          <p:cNvPicPr preferRelativeResize="0"/>
          <p:nvPr/>
        </p:nvPicPr>
        <p:blipFill rotWithShape="1">
          <a:blip r:embed="rId3">
            <a:alphaModFix/>
          </a:blip>
          <a:srcRect b="0" l="0" r="0" t="10849"/>
          <a:stretch/>
        </p:blipFill>
        <p:spPr>
          <a:xfrm>
            <a:off x="5854100" y="2236725"/>
            <a:ext cx="1792550" cy="981400"/>
          </a:xfrm>
          <a:prstGeom prst="rect">
            <a:avLst/>
          </a:prstGeom>
          <a:noFill/>
          <a:ln>
            <a:noFill/>
          </a:ln>
        </p:spPr>
      </p:pic>
      <p:sp>
        <p:nvSpPr>
          <p:cNvPr id="360" name="Google Shape;360;p50"/>
          <p:cNvSpPr txBox="1"/>
          <p:nvPr/>
        </p:nvSpPr>
        <p:spPr>
          <a:xfrm>
            <a:off x="5179525" y="1113600"/>
            <a:ext cx="3695700" cy="1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chemeClr val="dk1"/>
                </a:solidFill>
              </a:rPr>
              <a:t>Давайте возьмем </a:t>
            </a:r>
            <a:r>
              <a:rPr b="1" lang="ru" sz="1300">
                <a:solidFill>
                  <a:schemeClr val="dk1"/>
                </a:solidFill>
              </a:rPr>
              <a:t>самый тихий звук</a:t>
            </a:r>
            <a:r>
              <a:rPr lang="ru" sz="1300">
                <a:solidFill>
                  <a:schemeClr val="dk1"/>
                </a:solidFill>
              </a:rPr>
              <a:t>, который только может воспринимать человек за значение, от которого мы будем отталкиваться. Это 0.00002 Па. </a:t>
            </a:r>
            <a:endParaRPr sz="1300">
              <a:solidFill>
                <a:schemeClr val="dk1"/>
              </a:solidFill>
            </a:endParaRPr>
          </a:p>
        </p:txBody>
      </p:sp>
      <p:sp>
        <p:nvSpPr>
          <p:cNvPr id="361" name="Google Shape;361;p50"/>
          <p:cNvSpPr/>
          <p:nvPr/>
        </p:nvSpPr>
        <p:spPr>
          <a:xfrm>
            <a:off x="7218200" y="2247575"/>
            <a:ext cx="489900" cy="64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50"/>
          <p:cNvSpPr txBox="1"/>
          <p:nvPr/>
        </p:nvSpPr>
        <p:spPr>
          <a:xfrm>
            <a:off x="7844925" y="2251200"/>
            <a:ext cx="1167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2"/>
                </a:solidFill>
              </a:rPr>
              <a:t>считаем относительное изменение</a:t>
            </a:r>
            <a:endParaRPr sz="10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nvSpPr>
        <p:spPr>
          <a:xfrm>
            <a:off x="339500" y="686550"/>
            <a:ext cx="4681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1"/>
                </a:solidFill>
              </a:rPr>
              <a:t>Почему неудобно использовать Па в </a:t>
            </a:r>
            <a:r>
              <a:rPr lang="ru">
                <a:solidFill>
                  <a:schemeClr val="dk1"/>
                </a:solidFill>
              </a:rPr>
              <a:t>качестве измерений</a:t>
            </a:r>
            <a:r>
              <a:rPr lang="ru" sz="1500">
                <a:solidFill>
                  <a:schemeClr val="dk1"/>
                </a:solidFill>
              </a:rPr>
              <a:t>?</a:t>
            </a:r>
            <a:endParaRPr sz="1500">
              <a:solidFill>
                <a:schemeClr val="dk1"/>
              </a:solidFill>
            </a:endParaRPr>
          </a:p>
        </p:txBody>
      </p:sp>
      <p:sp>
        <p:nvSpPr>
          <p:cNvPr id="368" name="Google Shape;368;p51"/>
          <p:cNvSpPr txBox="1"/>
          <p:nvPr/>
        </p:nvSpPr>
        <p:spPr>
          <a:xfrm>
            <a:off x="339500" y="1306613"/>
            <a:ext cx="4187100" cy="1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rPr>
              <a:t>1 причина.</a:t>
            </a:r>
            <a:r>
              <a:rPr lang="ru">
                <a:solidFill>
                  <a:schemeClr val="dk1"/>
                </a:solidFill>
              </a:rPr>
              <a:t> Диапазон воспринимаемых человеком звуковых давлений огромен.</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ru">
                <a:solidFill>
                  <a:schemeClr val="dk1"/>
                </a:solidFill>
              </a:rPr>
              <a:t>2 причина.</a:t>
            </a:r>
            <a:r>
              <a:rPr lang="ru">
                <a:solidFill>
                  <a:schemeClr val="dk1"/>
                </a:solidFill>
              </a:rPr>
              <a:t> Человеческое ухо воспринимает звук логарифмически.</a:t>
            </a:r>
            <a:endParaRPr>
              <a:solidFill>
                <a:schemeClr val="dk1"/>
              </a:solidFill>
            </a:endParaRPr>
          </a:p>
        </p:txBody>
      </p:sp>
      <p:cxnSp>
        <p:nvCxnSpPr>
          <p:cNvPr id="369" name="Google Shape;369;p51"/>
          <p:cNvCxnSpPr/>
          <p:nvPr/>
        </p:nvCxnSpPr>
        <p:spPr>
          <a:xfrm flipH="1">
            <a:off x="1976725" y="2497325"/>
            <a:ext cx="7500" cy="460200"/>
          </a:xfrm>
          <a:prstGeom prst="straightConnector1">
            <a:avLst/>
          </a:prstGeom>
          <a:noFill/>
          <a:ln cap="flat" cmpd="sng" w="9525">
            <a:solidFill>
              <a:srgbClr val="FF0000"/>
            </a:solidFill>
            <a:prstDash val="solid"/>
            <a:round/>
            <a:headEnd len="med" w="med" type="none"/>
            <a:tailEnd len="med" w="med" type="triangle"/>
          </a:ln>
        </p:spPr>
      </p:cxnSp>
      <p:sp>
        <p:nvSpPr>
          <p:cNvPr id="370" name="Google Shape;370;p51"/>
          <p:cNvSpPr txBox="1"/>
          <p:nvPr/>
        </p:nvSpPr>
        <p:spPr>
          <a:xfrm>
            <a:off x="377225" y="3043300"/>
            <a:ext cx="39609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Давайте введем </a:t>
            </a:r>
            <a:r>
              <a:rPr b="1" lang="ru" sz="1200">
                <a:solidFill>
                  <a:schemeClr val="dk1"/>
                </a:solidFill>
              </a:rPr>
              <a:t>логарифмическую относительную величину → Децибел (Decibel)</a:t>
            </a:r>
            <a:r>
              <a:rPr lang="ru" sz="1200">
                <a:solidFill>
                  <a:schemeClr val="dk1"/>
                </a:solidFill>
              </a:rPr>
              <a:t>.</a:t>
            </a:r>
            <a:endParaRPr sz="1200">
              <a:solidFill>
                <a:schemeClr val="dk1"/>
              </a:solidFill>
            </a:endParaRPr>
          </a:p>
        </p:txBody>
      </p:sp>
      <p:sp>
        <p:nvSpPr>
          <p:cNvPr id="371" name="Google Shape;371;p51"/>
          <p:cNvSpPr txBox="1"/>
          <p:nvPr/>
        </p:nvSpPr>
        <p:spPr>
          <a:xfrm>
            <a:off x="5605600" y="721200"/>
            <a:ext cx="1727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latin typeface="Wix Madefor Display"/>
                <a:ea typeface="Wix Madefor Display"/>
                <a:cs typeface="Wix Madefor Display"/>
                <a:sym typeface="Wix Madefor Display"/>
              </a:rPr>
              <a:t>Что такое Децибел ?</a:t>
            </a:r>
            <a:endParaRPr b="1" sz="1500">
              <a:solidFill>
                <a:schemeClr val="dk1"/>
              </a:solidFill>
              <a:latin typeface="Wix Madefor Display"/>
              <a:ea typeface="Wix Madefor Display"/>
              <a:cs typeface="Wix Madefor Display"/>
              <a:sym typeface="Wix Madefor Display"/>
            </a:endParaRPr>
          </a:p>
        </p:txBody>
      </p:sp>
      <p:sp>
        <p:nvSpPr>
          <p:cNvPr id="372" name="Google Shape;372;p51"/>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pic>
        <p:nvPicPr>
          <p:cNvPr id="373" name="Google Shape;373;p51"/>
          <p:cNvPicPr preferRelativeResize="0"/>
          <p:nvPr/>
        </p:nvPicPr>
        <p:blipFill rotWithShape="1">
          <a:blip r:embed="rId3">
            <a:alphaModFix/>
          </a:blip>
          <a:srcRect b="0" l="0" r="0" t="10849"/>
          <a:stretch/>
        </p:blipFill>
        <p:spPr>
          <a:xfrm>
            <a:off x="5854100" y="2236725"/>
            <a:ext cx="1792550" cy="981400"/>
          </a:xfrm>
          <a:prstGeom prst="rect">
            <a:avLst/>
          </a:prstGeom>
          <a:noFill/>
          <a:ln>
            <a:noFill/>
          </a:ln>
        </p:spPr>
      </p:pic>
      <p:sp>
        <p:nvSpPr>
          <p:cNvPr id="374" name="Google Shape;374;p51"/>
          <p:cNvSpPr txBox="1"/>
          <p:nvPr/>
        </p:nvSpPr>
        <p:spPr>
          <a:xfrm>
            <a:off x="5179525" y="1113600"/>
            <a:ext cx="3695700" cy="1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chemeClr val="dk1"/>
                </a:solidFill>
              </a:rPr>
              <a:t>Давайте возьмем </a:t>
            </a:r>
            <a:r>
              <a:rPr b="1" lang="ru" sz="1300">
                <a:solidFill>
                  <a:schemeClr val="dk1"/>
                </a:solidFill>
              </a:rPr>
              <a:t>самый тихий звук</a:t>
            </a:r>
            <a:r>
              <a:rPr lang="ru" sz="1300">
                <a:solidFill>
                  <a:schemeClr val="dk1"/>
                </a:solidFill>
              </a:rPr>
              <a:t>, который только может воспринимать человек за значение, от которого мы будем отталкиваться. Это 0.00002 Па. </a:t>
            </a:r>
            <a:endParaRPr sz="1300">
              <a:solidFill>
                <a:schemeClr val="dk1"/>
              </a:solidFill>
            </a:endParaRPr>
          </a:p>
        </p:txBody>
      </p:sp>
      <p:sp>
        <p:nvSpPr>
          <p:cNvPr id="375" name="Google Shape;375;p51"/>
          <p:cNvSpPr/>
          <p:nvPr/>
        </p:nvSpPr>
        <p:spPr>
          <a:xfrm>
            <a:off x="6782425" y="2315250"/>
            <a:ext cx="489900" cy="51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51"/>
          <p:cNvSpPr txBox="1"/>
          <p:nvPr/>
        </p:nvSpPr>
        <p:spPr>
          <a:xfrm>
            <a:off x="7844925" y="2251200"/>
            <a:ext cx="1167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2"/>
                </a:solidFill>
              </a:rPr>
              <a:t>переводим в лог шкалу для удобства</a:t>
            </a:r>
            <a:endParaRPr sz="10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nvSpPr>
        <p:spPr>
          <a:xfrm>
            <a:off x="339500" y="686550"/>
            <a:ext cx="4681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1"/>
                </a:solidFill>
              </a:rPr>
              <a:t>Почему неудобно использовать Па в </a:t>
            </a:r>
            <a:r>
              <a:rPr lang="ru">
                <a:solidFill>
                  <a:schemeClr val="dk1"/>
                </a:solidFill>
              </a:rPr>
              <a:t>качестве измерений</a:t>
            </a:r>
            <a:r>
              <a:rPr lang="ru" sz="1500">
                <a:solidFill>
                  <a:schemeClr val="dk1"/>
                </a:solidFill>
              </a:rPr>
              <a:t>?</a:t>
            </a:r>
            <a:endParaRPr sz="1500">
              <a:solidFill>
                <a:schemeClr val="dk1"/>
              </a:solidFill>
            </a:endParaRPr>
          </a:p>
        </p:txBody>
      </p:sp>
      <p:sp>
        <p:nvSpPr>
          <p:cNvPr id="382" name="Google Shape;382;p52"/>
          <p:cNvSpPr txBox="1"/>
          <p:nvPr/>
        </p:nvSpPr>
        <p:spPr>
          <a:xfrm>
            <a:off x="339500" y="1306613"/>
            <a:ext cx="4187100" cy="1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rPr>
              <a:t>1 причина.</a:t>
            </a:r>
            <a:r>
              <a:rPr lang="ru">
                <a:solidFill>
                  <a:schemeClr val="dk1"/>
                </a:solidFill>
              </a:rPr>
              <a:t> Диапазон воспринимаемых человеком звуковых давлений огромен.</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ru">
                <a:solidFill>
                  <a:schemeClr val="dk1"/>
                </a:solidFill>
              </a:rPr>
              <a:t>2 причина.</a:t>
            </a:r>
            <a:r>
              <a:rPr lang="ru">
                <a:solidFill>
                  <a:schemeClr val="dk1"/>
                </a:solidFill>
              </a:rPr>
              <a:t> Человеческое ухо воспринимает звук логарифмически.</a:t>
            </a:r>
            <a:endParaRPr>
              <a:solidFill>
                <a:schemeClr val="dk1"/>
              </a:solidFill>
            </a:endParaRPr>
          </a:p>
        </p:txBody>
      </p:sp>
      <p:cxnSp>
        <p:nvCxnSpPr>
          <p:cNvPr id="383" name="Google Shape;383;p52"/>
          <p:cNvCxnSpPr/>
          <p:nvPr/>
        </p:nvCxnSpPr>
        <p:spPr>
          <a:xfrm flipH="1">
            <a:off x="1976725" y="2497325"/>
            <a:ext cx="7500" cy="460200"/>
          </a:xfrm>
          <a:prstGeom prst="straightConnector1">
            <a:avLst/>
          </a:prstGeom>
          <a:noFill/>
          <a:ln cap="flat" cmpd="sng" w="9525">
            <a:solidFill>
              <a:srgbClr val="FF0000"/>
            </a:solidFill>
            <a:prstDash val="solid"/>
            <a:round/>
            <a:headEnd len="med" w="med" type="none"/>
            <a:tailEnd len="med" w="med" type="triangle"/>
          </a:ln>
        </p:spPr>
      </p:cxnSp>
      <p:sp>
        <p:nvSpPr>
          <p:cNvPr id="384" name="Google Shape;384;p52"/>
          <p:cNvSpPr txBox="1"/>
          <p:nvPr/>
        </p:nvSpPr>
        <p:spPr>
          <a:xfrm>
            <a:off x="377225" y="3043300"/>
            <a:ext cx="39609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Давайте введем </a:t>
            </a:r>
            <a:r>
              <a:rPr b="1" lang="ru" sz="1200">
                <a:solidFill>
                  <a:schemeClr val="dk1"/>
                </a:solidFill>
              </a:rPr>
              <a:t>логарифмическую относительную величину → Децибел (Decibel)</a:t>
            </a:r>
            <a:r>
              <a:rPr lang="ru" sz="1200">
                <a:solidFill>
                  <a:schemeClr val="dk1"/>
                </a:solidFill>
              </a:rPr>
              <a:t>.</a:t>
            </a:r>
            <a:endParaRPr sz="1200">
              <a:solidFill>
                <a:schemeClr val="dk1"/>
              </a:solidFill>
            </a:endParaRPr>
          </a:p>
        </p:txBody>
      </p:sp>
      <p:sp>
        <p:nvSpPr>
          <p:cNvPr id="385" name="Google Shape;385;p52"/>
          <p:cNvSpPr txBox="1"/>
          <p:nvPr/>
        </p:nvSpPr>
        <p:spPr>
          <a:xfrm>
            <a:off x="5605600" y="721200"/>
            <a:ext cx="1727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latin typeface="Wix Madefor Display"/>
                <a:ea typeface="Wix Madefor Display"/>
                <a:cs typeface="Wix Madefor Display"/>
                <a:sym typeface="Wix Madefor Display"/>
              </a:rPr>
              <a:t>Что такое Децибел ?</a:t>
            </a:r>
            <a:endParaRPr b="1" sz="1500">
              <a:solidFill>
                <a:schemeClr val="dk1"/>
              </a:solidFill>
              <a:latin typeface="Wix Madefor Display"/>
              <a:ea typeface="Wix Madefor Display"/>
              <a:cs typeface="Wix Madefor Display"/>
              <a:sym typeface="Wix Madefor Display"/>
            </a:endParaRPr>
          </a:p>
        </p:txBody>
      </p:sp>
      <p:sp>
        <p:nvSpPr>
          <p:cNvPr id="386" name="Google Shape;386;p52"/>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pic>
        <p:nvPicPr>
          <p:cNvPr id="387" name="Google Shape;387;p52"/>
          <p:cNvPicPr preferRelativeResize="0"/>
          <p:nvPr/>
        </p:nvPicPr>
        <p:blipFill rotWithShape="1">
          <a:blip r:embed="rId3">
            <a:alphaModFix/>
          </a:blip>
          <a:srcRect b="0" l="0" r="0" t="10849"/>
          <a:stretch/>
        </p:blipFill>
        <p:spPr>
          <a:xfrm>
            <a:off x="5854100" y="2236725"/>
            <a:ext cx="1792550" cy="981400"/>
          </a:xfrm>
          <a:prstGeom prst="rect">
            <a:avLst/>
          </a:prstGeom>
          <a:noFill/>
          <a:ln>
            <a:noFill/>
          </a:ln>
        </p:spPr>
      </p:pic>
      <p:sp>
        <p:nvSpPr>
          <p:cNvPr id="388" name="Google Shape;388;p52"/>
          <p:cNvSpPr txBox="1"/>
          <p:nvPr/>
        </p:nvSpPr>
        <p:spPr>
          <a:xfrm>
            <a:off x="5179525" y="1113600"/>
            <a:ext cx="3695700" cy="1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chemeClr val="dk1"/>
                </a:solidFill>
              </a:rPr>
              <a:t>Давайте возьмем </a:t>
            </a:r>
            <a:r>
              <a:rPr b="1" lang="ru" sz="1300">
                <a:solidFill>
                  <a:schemeClr val="dk1"/>
                </a:solidFill>
              </a:rPr>
              <a:t>самый тихий звук</a:t>
            </a:r>
            <a:r>
              <a:rPr lang="ru" sz="1300">
                <a:solidFill>
                  <a:schemeClr val="dk1"/>
                </a:solidFill>
              </a:rPr>
              <a:t>, который только может воспринимать человек за значение, от которого мы будем отталкиваться. Это 0.00002 Па. </a:t>
            </a:r>
            <a:endParaRPr sz="1300">
              <a:solidFill>
                <a:schemeClr val="dk1"/>
              </a:solidFill>
            </a:endParaRPr>
          </a:p>
        </p:txBody>
      </p:sp>
      <p:sp>
        <p:nvSpPr>
          <p:cNvPr id="389" name="Google Shape;389;p52"/>
          <p:cNvSpPr/>
          <p:nvPr/>
        </p:nvSpPr>
        <p:spPr>
          <a:xfrm>
            <a:off x="6386200" y="2315250"/>
            <a:ext cx="489900" cy="51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52"/>
          <p:cNvSpPr txBox="1"/>
          <p:nvPr/>
        </p:nvSpPr>
        <p:spPr>
          <a:xfrm>
            <a:off x="4875375" y="3701675"/>
            <a:ext cx="36957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000">
                <a:solidFill>
                  <a:schemeClr val="dk1"/>
                </a:solidFill>
              </a:rPr>
              <a:t>Чтобы разобраться с этим вопросом, давайте разберемся с понятиями мощности, энергии и интенсивности.</a:t>
            </a:r>
            <a:endParaRPr sz="1000">
              <a:solidFill>
                <a:schemeClr val="dk1"/>
              </a:solidFill>
            </a:endParaRPr>
          </a:p>
        </p:txBody>
      </p:sp>
      <p:sp>
        <p:nvSpPr>
          <p:cNvPr id="391" name="Google Shape;391;p52"/>
          <p:cNvSpPr txBox="1"/>
          <p:nvPr/>
        </p:nvSpPr>
        <p:spPr>
          <a:xfrm>
            <a:off x="5280375" y="3364175"/>
            <a:ext cx="21900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2"/>
                </a:solidFill>
              </a:rPr>
              <a:t>Почему тут 20 стоит?</a:t>
            </a:r>
            <a:endParaRPr sz="10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a:t>
            </a:r>
            <a:r>
              <a:rPr b="1" lang="ru" sz="1700">
                <a:solidFill>
                  <a:schemeClr val="dk1"/>
                </a:solidFill>
                <a:latin typeface="Wix Madefor Display"/>
                <a:ea typeface="Wix Madefor Display"/>
                <a:cs typeface="Wix Madefor Display"/>
                <a:sym typeface="Wix Madefor Display"/>
              </a:rPr>
              <a:t>Power, Energy and Intensity</a:t>
            </a:r>
            <a:r>
              <a:rPr b="1" lang="ru" sz="1700">
                <a:solidFill>
                  <a:schemeClr val="dk1"/>
                </a:solidFill>
                <a:latin typeface="Wix Madefor Display"/>
                <a:ea typeface="Wix Madefor Display"/>
                <a:cs typeface="Wix Madefor Display"/>
                <a:sym typeface="Wix Madefor Display"/>
              </a:rPr>
              <a:t> </a:t>
            </a:r>
            <a:endParaRPr b="1" sz="1700">
              <a:solidFill>
                <a:schemeClr val="dk1"/>
              </a:solidFill>
              <a:latin typeface="Wix Madefor Display"/>
              <a:ea typeface="Wix Madefor Display"/>
              <a:cs typeface="Wix Madefor Display"/>
              <a:sym typeface="Wix Madefor Display"/>
            </a:endParaRPr>
          </a:p>
        </p:txBody>
      </p:sp>
      <p:sp>
        <p:nvSpPr>
          <p:cNvPr id="397" name="Google Shape;397;p53"/>
          <p:cNvSpPr txBox="1"/>
          <p:nvPr/>
        </p:nvSpPr>
        <p:spPr>
          <a:xfrm>
            <a:off x="314550" y="713175"/>
            <a:ext cx="5866200" cy="10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ru" sz="1100">
                <a:solidFill>
                  <a:schemeClr val="dk1"/>
                </a:solidFill>
              </a:rPr>
              <a:t>Изначально децибелы были введены для измерения мощности, так как исторически в</a:t>
            </a:r>
            <a:r>
              <a:rPr lang="ru" sz="1100">
                <a:solidFill>
                  <a:schemeClr val="dk1"/>
                </a:solidFill>
              </a:rPr>
              <a:t> телефонии и радиотехнике инженеров интересовала </a:t>
            </a:r>
            <a:r>
              <a:rPr b="1" lang="ru" sz="1100">
                <a:solidFill>
                  <a:schemeClr val="dk1"/>
                </a:solidFill>
              </a:rPr>
              <a:t>мощность</a:t>
            </a:r>
            <a:r>
              <a:rPr lang="ru" sz="1100">
                <a:solidFill>
                  <a:schemeClr val="dk1"/>
                </a:solidFill>
              </a:rPr>
              <a:t> (P) — полная энергия в секунду, которую источник передает по линии.</a:t>
            </a:r>
            <a:endParaRPr sz="1100">
              <a:solidFill>
                <a:schemeClr val="dk1"/>
              </a:solidFill>
            </a:endParaRPr>
          </a:p>
          <a:p>
            <a:pPr indent="0" lvl="0" marL="0" rtl="0" algn="l">
              <a:lnSpc>
                <a:spcPct val="115000"/>
              </a:lnSpc>
              <a:spcBef>
                <a:spcPts val="1200"/>
              </a:spcBef>
              <a:spcAft>
                <a:spcPts val="1200"/>
              </a:spcAft>
              <a:buNone/>
            </a:pPr>
            <a:r>
              <a:rPr b="1" lang="ru" sz="1100">
                <a:solidFill>
                  <a:schemeClr val="dk1"/>
                </a:solidFill>
              </a:rPr>
              <a:t>Мощность измеряется в Ваттах (Вт).</a:t>
            </a:r>
            <a:endParaRPr sz="1100">
              <a:solidFill>
                <a:schemeClr val="dk1"/>
              </a:solidFill>
            </a:endParaRPr>
          </a:p>
        </p:txBody>
      </p:sp>
      <p:sp>
        <p:nvSpPr>
          <p:cNvPr id="398" name="Google Shape;398;p53"/>
          <p:cNvSpPr txBox="1"/>
          <p:nvPr/>
        </p:nvSpPr>
        <p:spPr>
          <a:xfrm>
            <a:off x="314550" y="1763200"/>
            <a:ext cx="5626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100">
                <a:solidFill>
                  <a:schemeClr val="dk1"/>
                </a:solidFill>
              </a:rPr>
              <a:t>Изначально была введена единица </a:t>
            </a:r>
            <a:r>
              <a:rPr b="1" lang="ru" sz="1100">
                <a:solidFill>
                  <a:schemeClr val="dk1"/>
                </a:solidFill>
              </a:rPr>
              <a:t>Бел (Bel)</a:t>
            </a:r>
            <a:r>
              <a:rPr lang="ru" sz="1100">
                <a:solidFill>
                  <a:schemeClr val="dk1"/>
                </a:solidFill>
              </a:rPr>
              <a:t> в честь Александра Грейама Белла. </a:t>
            </a:r>
            <a:endParaRPr sz="1100">
              <a:solidFill>
                <a:schemeClr val="dk1"/>
              </a:solidFill>
            </a:endParaRPr>
          </a:p>
        </p:txBody>
      </p:sp>
      <p:sp>
        <p:nvSpPr>
          <p:cNvPr id="399" name="Google Shape;399;p53"/>
          <p:cNvSpPr txBox="1"/>
          <p:nvPr/>
        </p:nvSpPr>
        <p:spPr>
          <a:xfrm>
            <a:off x="2494950" y="2181925"/>
            <a:ext cx="3445800" cy="183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ru" sz="1100">
                <a:solidFill>
                  <a:schemeClr val="dk1"/>
                </a:solidFill>
              </a:rPr>
              <a:t>Она определялась для измерения </a:t>
            </a:r>
            <a:r>
              <a:rPr b="1" lang="ru" sz="1100">
                <a:solidFill>
                  <a:schemeClr val="dk1"/>
                </a:solidFill>
              </a:rPr>
              <a:t>уменьшения мощности</a:t>
            </a:r>
            <a:r>
              <a:rPr lang="ru" sz="1100">
                <a:solidFill>
                  <a:schemeClr val="dk1"/>
                </a:solidFill>
              </a:rPr>
              <a:t> сигнала в телефонии (затухания в длинных линиях связи). </a:t>
            </a:r>
            <a:endParaRPr sz="1100">
              <a:solidFill>
                <a:schemeClr val="dk1"/>
              </a:solidFill>
            </a:endParaRPr>
          </a:p>
          <a:p>
            <a:pPr indent="0" lvl="0" marL="0" rtl="0" algn="l">
              <a:lnSpc>
                <a:spcPct val="115000"/>
              </a:lnSpc>
              <a:spcBef>
                <a:spcPts val="1200"/>
              </a:spcBef>
              <a:spcAft>
                <a:spcPts val="0"/>
              </a:spcAft>
              <a:buNone/>
            </a:pPr>
            <a:r>
              <a:rPr lang="ru" sz="1100">
                <a:solidFill>
                  <a:schemeClr val="dk1"/>
                </a:solidFill>
              </a:rPr>
              <a:t>Если мощность сигнала уменьшилась в 100 раз, то затухание составляло </a:t>
            </a:r>
            <a:r>
              <a:rPr lang="ru" sz="1100">
                <a:solidFill>
                  <a:srgbClr val="188038"/>
                </a:solidFill>
              </a:rPr>
              <a:t>log₁₀(100) = 2</a:t>
            </a:r>
            <a:r>
              <a:rPr lang="ru" sz="1100">
                <a:solidFill>
                  <a:schemeClr val="dk1"/>
                </a:solidFill>
              </a:rPr>
              <a:t> </a:t>
            </a:r>
            <a:r>
              <a:rPr lang="ru" sz="1100">
                <a:solidFill>
                  <a:srgbClr val="188038"/>
                </a:solidFill>
              </a:rPr>
              <a:t>B</a:t>
            </a:r>
            <a:r>
              <a:rPr lang="ru" sz="1100">
                <a:solidFill>
                  <a:schemeClr val="dk1"/>
                </a:solidFill>
              </a:rPr>
              <a:t> (Бела).</a:t>
            </a:r>
            <a:endParaRPr sz="1100">
              <a:solidFill>
                <a:schemeClr val="dk1"/>
              </a:solidFill>
            </a:endParaRPr>
          </a:p>
          <a:p>
            <a:pPr indent="0" lvl="0" marL="0" rtl="0" algn="l">
              <a:lnSpc>
                <a:spcPct val="115000"/>
              </a:lnSpc>
              <a:spcBef>
                <a:spcPts val="1200"/>
              </a:spcBef>
              <a:spcAft>
                <a:spcPts val="1200"/>
              </a:spcAft>
              <a:buNone/>
            </a:pPr>
            <a:r>
              <a:rPr lang="ru" sz="1100">
                <a:solidFill>
                  <a:schemeClr val="dk1"/>
                </a:solidFill>
              </a:rPr>
              <a:t>На практике инженерам нужно было измерять </a:t>
            </a:r>
            <a:r>
              <a:rPr b="1" lang="ru" sz="1100">
                <a:solidFill>
                  <a:schemeClr val="dk1"/>
                </a:solidFill>
              </a:rPr>
              <a:t>гораздо более мелкие изменения</a:t>
            </a:r>
            <a:r>
              <a:rPr lang="ru" sz="1100">
                <a:solidFill>
                  <a:schemeClr val="dk1"/>
                </a:solidFill>
              </a:rPr>
              <a:t> мощности.</a:t>
            </a:r>
            <a:endParaRPr sz="1100">
              <a:solidFill>
                <a:schemeClr val="dk1"/>
              </a:solidFill>
            </a:endParaRPr>
          </a:p>
        </p:txBody>
      </p:sp>
      <p:pic>
        <p:nvPicPr>
          <p:cNvPr id="400" name="Google Shape;400;p53"/>
          <p:cNvPicPr preferRelativeResize="0"/>
          <p:nvPr/>
        </p:nvPicPr>
        <p:blipFill>
          <a:blip r:embed="rId3">
            <a:alphaModFix/>
          </a:blip>
          <a:stretch>
            <a:fillRect/>
          </a:stretch>
        </p:blipFill>
        <p:spPr>
          <a:xfrm>
            <a:off x="722875" y="4199224"/>
            <a:ext cx="1727425" cy="703900"/>
          </a:xfrm>
          <a:prstGeom prst="rect">
            <a:avLst/>
          </a:prstGeom>
          <a:noFill/>
          <a:ln>
            <a:noFill/>
          </a:ln>
        </p:spPr>
      </p:pic>
      <p:sp>
        <p:nvSpPr>
          <p:cNvPr id="401" name="Google Shape;401;p53"/>
          <p:cNvSpPr/>
          <p:nvPr/>
        </p:nvSpPr>
        <p:spPr>
          <a:xfrm>
            <a:off x="1498375" y="4531175"/>
            <a:ext cx="244800" cy="24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2" name="Google Shape;402;p53"/>
          <p:cNvPicPr preferRelativeResize="0"/>
          <p:nvPr/>
        </p:nvPicPr>
        <p:blipFill>
          <a:blip r:embed="rId4">
            <a:alphaModFix/>
          </a:blip>
          <a:stretch>
            <a:fillRect/>
          </a:stretch>
        </p:blipFill>
        <p:spPr>
          <a:xfrm>
            <a:off x="649475" y="2269424"/>
            <a:ext cx="1518900" cy="505000"/>
          </a:xfrm>
          <a:prstGeom prst="rect">
            <a:avLst/>
          </a:prstGeom>
          <a:noFill/>
          <a:ln>
            <a:noFill/>
          </a:ln>
        </p:spPr>
      </p:pic>
      <p:sp>
        <p:nvSpPr>
          <p:cNvPr id="403" name="Google Shape;403;p53"/>
          <p:cNvSpPr txBox="1"/>
          <p:nvPr/>
        </p:nvSpPr>
        <p:spPr>
          <a:xfrm>
            <a:off x="554675" y="2774425"/>
            <a:ext cx="1613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100">
                <a:solidFill>
                  <a:schemeClr val="dk1"/>
                </a:solidFill>
              </a:rPr>
              <a:t>(Здесь p - мощность)</a:t>
            </a:r>
            <a:endParaRPr/>
          </a:p>
        </p:txBody>
      </p:sp>
      <p:sp>
        <p:nvSpPr>
          <p:cNvPr id="404" name="Google Shape;404;p53"/>
          <p:cNvSpPr txBox="1"/>
          <p:nvPr/>
        </p:nvSpPr>
        <p:spPr>
          <a:xfrm>
            <a:off x="2494950" y="4177175"/>
            <a:ext cx="359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100">
                <a:solidFill>
                  <a:schemeClr val="dk1"/>
                </a:solidFill>
              </a:rPr>
              <a:t>Поэтому люди начали использовать </a:t>
            </a:r>
            <a:r>
              <a:rPr b="1" lang="ru" sz="1100">
                <a:solidFill>
                  <a:schemeClr val="dk1"/>
                </a:solidFill>
              </a:rPr>
              <a:t>децибел</a:t>
            </a:r>
            <a:r>
              <a:rPr lang="ru" sz="1100">
                <a:solidFill>
                  <a:schemeClr val="dk1"/>
                </a:solidFill>
              </a:rPr>
              <a:t> (дБ).</a:t>
            </a:r>
            <a:endParaRPr/>
          </a:p>
        </p:txBody>
      </p:sp>
      <p:sp>
        <p:nvSpPr>
          <p:cNvPr id="405" name="Google Shape;405;p53"/>
          <p:cNvSpPr txBox="1"/>
          <p:nvPr/>
        </p:nvSpPr>
        <p:spPr>
          <a:xfrm>
            <a:off x="2494950" y="4531175"/>
            <a:ext cx="34458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rPr>
              <a:t>Это то о</a:t>
            </a:r>
            <a:r>
              <a:rPr lang="ru" sz="1000">
                <a:solidFill>
                  <a:schemeClr val="dk1"/>
                </a:solidFill>
              </a:rPr>
              <a:t>ткуда в формуле появился коэффициент 10.</a:t>
            </a:r>
            <a:endParaRPr sz="1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Power, Energy and Intensity </a:t>
            </a:r>
            <a:endParaRPr b="1" sz="1700">
              <a:solidFill>
                <a:schemeClr val="dk1"/>
              </a:solidFill>
              <a:latin typeface="Wix Madefor Display"/>
              <a:ea typeface="Wix Madefor Display"/>
              <a:cs typeface="Wix Madefor Display"/>
              <a:sym typeface="Wix Madefor Display"/>
            </a:endParaRPr>
          </a:p>
        </p:txBody>
      </p:sp>
      <p:sp>
        <p:nvSpPr>
          <p:cNvPr id="411" name="Google Shape;411;p54"/>
          <p:cNvSpPr txBox="1"/>
          <p:nvPr/>
        </p:nvSpPr>
        <p:spPr>
          <a:xfrm>
            <a:off x="230525" y="749200"/>
            <a:ext cx="52443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ru" sz="1100">
                <a:solidFill>
                  <a:schemeClr val="dk1"/>
                </a:solidFill>
              </a:rPr>
              <a:t>Но когда мы переходим к акустике и распространению звука в пространстве, возникает важный вопрос: </a:t>
            </a:r>
            <a:r>
              <a:rPr b="1" lang="ru" sz="1100">
                <a:solidFill>
                  <a:schemeClr val="dk1"/>
                </a:solidFill>
              </a:rPr>
              <a:t>"Где именно?"</a:t>
            </a:r>
            <a:endParaRPr b="1" sz="1100">
              <a:solidFill>
                <a:schemeClr val="dk1"/>
              </a:solidFill>
            </a:endParaRPr>
          </a:p>
          <a:p>
            <a:pPr indent="0" lvl="0" marL="0" rtl="0" algn="l">
              <a:lnSpc>
                <a:spcPct val="115000"/>
              </a:lnSpc>
              <a:spcBef>
                <a:spcPts val="1200"/>
              </a:spcBef>
              <a:spcAft>
                <a:spcPts val="0"/>
              </a:spcAft>
              <a:buNone/>
            </a:pPr>
            <a:r>
              <a:rPr lang="ru" sz="1100">
                <a:solidFill>
                  <a:schemeClr val="dk1"/>
                </a:solidFill>
              </a:rPr>
              <a:t>Мощность источника — это его общая "сила", но то, что действительно достигает уха или микрофона, — это </a:t>
            </a:r>
            <a:r>
              <a:rPr b="1" lang="ru" sz="1100">
                <a:solidFill>
                  <a:schemeClr val="dk1"/>
                </a:solidFill>
              </a:rPr>
              <a:t>интенсивность</a:t>
            </a:r>
            <a:r>
              <a:rPr lang="ru" sz="1100">
                <a:solidFill>
                  <a:schemeClr val="dk1"/>
                </a:solidFill>
              </a:rPr>
              <a:t> (I) — мощность, проходящая через единицу площади.</a:t>
            </a:r>
            <a:endParaRPr sz="1100">
              <a:solidFill>
                <a:schemeClr val="dk1"/>
              </a:solidFill>
            </a:endParaRPr>
          </a:p>
          <a:p>
            <a:pPr indent="0" lvl="0" marL="0" rtl="0" algn="l">
              <a:lnSpc>
                <a:spcPct val="115000"/>
              </a:lnSpc>
              <a:spcBef>
                <a:spcPts val="1200"/>
              </a:spcBef>
              <a:spcAft>
                <a:spcPts val="1200"/>
              </a:spcAft>
              <a:buNone/>
            </a:pPr>
            <a:r>
              <a:rPr b="1" lang="ru" sz="1100">
                <a:solidFill>
                  <a:schemeClr val="dk1"/>
                </a:solidFill>
              </a:rPr>
              <a:t>Интенсивность измеряется в Ваттах на квадратный метр (Вт/м²).</a:t>
            </a:r>
            <a:endParaRPr b="1" sz="1100">
              <a:solidFill>
                <a:schemeClr val="dk1"/>
              </a:solidFill>
            </a:endParaRPr>
          </a:p>
        </p:txBody>
      </p:sp>
      <p:pic>
        <p:nvPicPr>
          <p:cNvPr id="412" name="Google Shape;412;p54"/>
          <p:cNvPicPr preferRelativeResize="0"/>
          <p:nvPr/>
        </p:nvPicPr>
        <p:blipFill>
          <a:blip r:embed="rId3">
            <a:alphaModFix/>
          </a:blip>
          <a:stretch>
            <a:fillRect/>
          </a:stretch>
        </p:blipFill>
        <p:spPr>
          <a:xfrm>
            <a:off x="109175" y="2428850"/>
            <a:ext cx="6065381" cy="2454201"/>
          </a:xfrm>
          <a:prstGeom prst="rect">
            <a:avLst/>
          </a:prstGeom>
          <a:noFill/>
          <a:ln>
            <a:noFill/>
          </a:ln>
        </p:spPr>
      </p:pic>
      <p:sp>
        <p:nvSpPr>
          <p:cNvPr id="413" name="Google Shape;413;p54"/>
          <p:cNvSpPr txBox="1"/>
          <p:nvPr/>
        </p:nvSpPr>
        <p:spPr>
          <a:xfrm>
            <a:off x="540275" y="2975200"/>
            <a:ext cx="249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Мощность</a:t>
            </a:r>
            <a:r>
              <a:rPr lang="ru" sz="1100">
                <a:solidFill>
                  <a:schemeClr val="dk1"/>
                </a:solidFill>
              </a:rPr>
              <a:t> источника не меняется с расстоянием</a:t>
            </a:r>
            <a:endParaRPr/>
          </a:p>
        </p:txBody>
      </p:sp>
      <p:sp>
        <p:nvSpPr>
          <p:cNvPr id="414" name="Google Shape;414;p54"/>
          <p:cNvSpPr txBox="1"/>
          <p:nvPr/>
        </p:nvSpPr>
        <p:spPr>
          <a:xfrm>
            <a:off x="3695550" y="3169650"/>
            <a:ext cx="214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Интенсивность</a:t>
            </a:r>
            <a:r>
              <a:rPr lang="ru" sz="1100">
                <a:solidFill>
                  <a:schemeClr val="dk1"/>
                </a:solidFill>
              </a:rPr>
              <a:t> быстро уменьшается с расстоянием</a:t>
            </a:r>
            <a:endParaRPr/>
          </a:p>
        </p:txBody>
      </p:sp>
      <p:pic>
        <p:nvPicPr>
          <p:cNvPr id="415" name="Google Shape;415;p54"/>
          <p:cNvPicPr preferRelativeResize="0"/>
          <p:nvPr/>
        </p:nvPicPr>
        <p:blipFill>
          <a:blip r:embed="rId4">
            <a:alphaModFix/>
          </a:blip>
          <a:stretch>
            <a:fillRect/>
          </a:stretch>
        </p:blipFill>
        <p:spPr>
          <a:xfrm>
            <a:off x="6996903" y="800750"/>
            <a:ext cx="631608" cy="446400"/>
          </a:xfrm>
          <a:prstGeom prst="rect">
            <a:avLst/>
          </a:prstGeom>
          <a:noFill/>
          <a:ln>
            <a:noFill/>
          </a:ln>
        </p:spPr>
      </p:pic>
      <p:pic>
        <p:nvPicPr>
          <p:cNvPr id="416" name="Google Shape;416;p54"/>
          <p:cNvPicPr preferRelativeResize="0"/>
          <p:nvPr/>
        </p:nvPicPr>
        <p:blipFill>
          <a:blip r:embed="rId5">
            <a:alphaModFix/>
          </a:blip>
          <a:stretch>
            <a:fillRect/>
          </a:stretch>
        </p:blipFill>
        <p:spPr>
          <a:xfrm>
            <a:off x="6437419" y="1366819"/>
            <a:ext cx="2146800" cy="695299"/>
          </a:xfrm>
          <a:prstGeom prst="rect">
            <a:avLst/>
          </a:prstGeom>
          <a:noFill/>
          <a:ln>
            <a:noFill/>
          </a:ln>
        </p:spPr>
      </p:pic>
      <p:pic>
        <p:nvPicPr>
          <p:cNvPr id="417" name="Google Shape;417;p54"/>
          <p:cNvPicPr preferRelativeResize="0"/>
          <p:nvPr/>
        </p:nvPicPr>
        <p:blipFill>
          <a:blip r:embed="rId6">
            <a:alphaModFix/>
          </a:blip>
          <a:stretch>
            <a:fillRect/>
          </a:stretch>
        </p:blipFill>
        <p:spPr>
          <a:xfrm>
            <a:off x="6498025" y="3169638"/>
            <a:ext cx="1934300" cy="643125"/>
          </a:xfrm>
          <a:prstGeom prst="rect">
            <a:avLst/>
          </a:prstGeom>
          <a:noFill/>
          <a:ln>
            <a:noFill/>
          </a:ln>
        </p:spPr>
      </p:pic>
      <p:sp>
        <p:nvSpPr>
          <p:cNvPr id="418" name="Google Shape;418;p54"/>
          <p:cNvSpPr txBox="1"/>
          <p:nvPr/>
        </p:nvSpPr>
        <p:spPr>
          <a:xfrm>
            <a:off x="6469000" y="2345900"/>
            <a:ext cx="24204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Поэтому начали измерять интенсивность и тоже в децибелах.</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idx="2" type="body"/>
          </p:nvPr>
        </p:nvSpPr>
        <p:spPr>
          <a:xfrm>
            <a:off x="601100" y="1584100"/>
            <a:ext cx="4470300" cy="757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4100"/>
              <a:buNone/>
            </a:pPr>
            <a:r>
              <a:rPr lang="ru"/>
              <a:t>Content</a:t>
            </a:r>
            <a:endParaRPr/>
          </a:p>
        </p:txBody>
      </p:sp>
      <p:sp>
        <p:nvSpPr>
          <p:cNvPr id="157" name="Google Shape;157;p28"/>
          <p:cNvSpPr txBox="1"/>
          <p:nvPr>
            <p:ph idx="1" type="subTitle"/>
          </p:nvPr>
        </p:nvSpPr>
        <p:spPr>
          <a:xfrm>
            <a:off x="542419" y="2571751"/>
            <a:ext cx="2910600" cy="5205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1400"/>
              <a:buNone/>
            </a:pPr>
            <a:r>
              <a:rPr lang="ru">
                <a:latin typeface="Wix Madefor Display"/>
                <a:ea typeface="Wix Madefor Display"/>
                <a:cs typeface="Wix Madefor Display"/>
                <a:sym typeface="Wix Madefor Display"/>
              </a:rPr>
              <a:t>Lecture: Intro to Speech Processing</a:t>
            </a:r>
            <a:endParaRPr>
              <a:latin typeface="Wix Madefor Display"/>
              <a:ea typeface="Wix Madefor Display"/>
              <a:cs typeface="Wix Madefor Display"/>
              <a:sym typeface="Wix Madefor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Power, Energy and Intensity </a:t>
            </a:r>
            <a:endParaRPr b="1" sz="1700">
              <a:solidFill>
                <a:schemeClr val="dk1"/>
              </a:solidFill>
              <a:latin typeface="Wix Madefor Display"/>
              <a:ea typeface="Wix Madefor Display"/>
              <a:cs typeface="Wix Madefor Display"/>
              <a:sym typeface="Wix Madefor Display"/>
            </a:endParaRPr>
          </a:p>
        </p:txBody>
      </p:sp>
      <p:sp>
        <p:nvSpPr>
          <p:cNvPr id="424" name="Google Shape;424;p55"/>
          <p:cNvSpPr txBox="1"/>
          <p:nvPr/>
        </p:nvSpPr>
        <p:spPr>
          <a:xfrm>
            <a:off x="230525" y="749200"/>
            <a:ext cx="52443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ru" sz="1100">
                <a:solidFill>
                  <a:schemeClr val="dk1"/>
                </a:solidFill>
              </a:rPr>
              <a:t>Но когда мы переходим к акустике и распространению звука в пространстве, возникает важный вопрос: </a:t>
            </a:r>
            <a:r>
              <a:rPr b="1" lang="ru" sz="1100">
                <a:solidFill>
                  <a:schemeClr val="dk1"/>
                </a:solidFill>
              </a:rPr>
              <a:t>"Где именно?"</a:t>
            </a:r>
            <a:endParaRPr b="1" sz="1100">
              <a:solidFill>
                <a:schemeClr val="dk1"/>
              </a:solidFill>
            </a:endParaRPr>
          </a:p>
          <a:p>
            <a:pPr indent="0" lvl="0" marL="0" rtl="0" algn="l">
              <a:lnSpc>
                <a:spcPct val="115000"/>
              </a:lnSpc>
              <a:spcBef>
                <a:spcPts val="1200"/>
              </a:spcBef>
              <a:spcAft>
                <a:spcPts val="0"/>
              </a:spcAft>
              <a:buNone/>
            </a:pPr>
            <a:r>
              <a:rPr lang="ru" sz="1100">
                <a:solidFill>
                  <a:schemeClr val="dk1"/>
                </a:solidFill>
              </a:rPr>
              <a:t>Мощность источника — это его общая "сила", но то, что действительно достигает уха или микрофона, — это </a:t>
            </a:r>
            <a:r>
              <a:rPr b="1" lang="ru" sz="1100">
                <a:solidFill>
                  <a:schemeClr val="dk1"/>
                </a:solidFill>
              </a:rPr>
              <a:t>интенсивность</a:t>
            </a:r>
            <a:r>
              <a:rPr lang="ru" sz="1100">
                <a:solidFill>
                  <a:schemeClr val="dk1"/>
                </a:solidFill>
              </a:rPr>
              <a:t> (I) — мощность, проходящая через единицу площади.</a:t>
            </a:r>
            <a:endParaRPr sz="1100">
              <a:solidFill>
                <a:schemeClr val="dk1"/>
              </a:solidFill>
            </a:endParaRPr>
          </a:p>
          <a:p>
            <a:pPr indent="0" lvl="0" marL="0" rtl="0" algn="l">
              <a:lnSpc>
                <a:spcPct val="115000"/>
              </a:lnSpc>
              <a:spcBef>
                <a:spcPts val="1200"/>
              </a:spcBef>
              <a:spcAft>
                <a:spcPts val="1200"/>
              </a:spcAft>
              <a:buNone/>
            </a:pPr>
            <a:r>
              <a:rPr b="1" lang="ru" sz="1100">
                <a:solidFill>
                  <a:schemeClr val="dk1"/>
                </a:solidFill>
              </a:rPr>
              <a:t>Интенсивность измеряется в Ваттах на квадратный метр (Вт/м²).</a:t>
            </a:r>
            <a:endParaRPr b="1" sz="1100">
              <a:solidFill>
                <a:schemeClr val="dk1"/>
              </a:solidFill>
            </a:endParaRPr>
          </a:p>
        </p:txBody>
      </p:sp>
      <p:pic>
        <p:nvPicPr>
          <p:cNvPr id="425" name="Google Shape;425;p55"/>
          <p:cNvPicPr preferRelativeResize="0"/>
          <p:nvPr/>
        </p:nvPicPr>
        <p:blipFill>
          <a:blip r:embed="rId3">
            <a:alphaModFix/>
          </a:blip>
          <a:stretch>
            <a:fillRect/>
          </a:stretch>
        </p:blipFill>
        <p:spPr>
          <a:xfrm>
            <a:off x="109175" y="2428850"/>
            <a:ext cx="6065381" cy="2454201"/>
          </a:xfrm>
          <a:prstGeom prst="rect">
            <a:avLst/>
          </a:prstGeom>
          <a:noFill/>
          <a:ln>
            <a:noFill/>
          </a:ln>
        </p:spPr>
      </p:pic>
      <p:sp>
        <p:nvSpPr>
          <p:cNvPr id="426" name="Google Shape;426;p55"/>
          <p:cNvSpPr txBox="1"/>
          <p:nvPr/>
        </p:nvSpPr>
        <p:spPr>
          <a:xfrm>
            <a:off x="540275" y="2975200"/>
            <a:ext cx="249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Мощность</a:t>
            </a:r>
            <a:r>
              <a:rPr lang="ru" sz="1100">
                <a:solidFill>
                  <a:schemeClr val="dk1"/>
                </a:solidFill>
              </a:rPr>
              <a:t> источника не меняется с расстоянием</a:t>
            </a:r>
            <a:endParaRPr/>
          </a:p>
        </p:txBody>
      </p:sp>
      <p:sp>
        <p:nvSpPr>
          <p:cNvPr id="427" name="Google Shape;427;p55"/>
          <p:cNvSpPr txBox="1"/>
          <p:nvPr/>
        </p:nvSpPr>
        <p:spPr>
          <a:xfrm>
            <a:off x="3695550" y="3169650"/>
            <a:ext cx="214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Интенсивность</a:t>
            </a:r>
            <a:r>
              <a:rPr lang="ru" sz="1100">
                <a:solidFill>
                  <a:schemeClr val="dk1"/>
                </a:solidFill>
              </a:rPr>
              <a:t> быстро уменьшается с расстоянием</a:t>
            </a:r>
            <a:endParaRPr/>
          </a:p>
        </p:txBody>
      </p:sp>
      <p:pic>
        <p:nvPicPr>
          <p:cNvPr id="428" name="Google Shape;428;p55"/>
          <p:cNvPicPr preferRelativeResize="0"/>
          <p:nvPr/>
        </p:nvPicPr>
        <p:blipFill>
          <a:blip r:embed="rId4">
            <a:alphaModFix/>
          </a:blip>
          <a:stretch>
            <a:fillRect/>
          </a:stretch>
        </p:blipFill>
        <p:spPr>
          <a:xfrm>
            <a:off x="6996903" y="800750"/>
            <a:ext cx="631608" cy="446400"/>
          </a:xfrm>
          <a:prstGeom prst="rect">
            <a:avLst/>
          </a:prstGeom>
          <a:noFill/>
          <a:ln>
            <a:noFill/>
          </a:ln>
        </p:spPr>
      </p:pic>
      <p:pic>
        <p:nvPicPr>
          <p:cNvPr id="429" name="Google Shape;429;p55"/>
          <p:cNvPicPr preferRelativeResize="0"/>
          <p:nvPr/>
        </p:nvPicPr>
        <p:blipFill>
          <a:blip r:embed="rId5">
            <a:alphaModFix/>
          </a:blip>
          <a:stretch>
            <a:fillRect/>
          </a:stretch>
        </p:blipFill>
        <p:spPr>
          <a:xfrm>
            <a:off x="6437419" y="1366819"/>
            <a:ext cx="2146800" cy="695299"/>
          </a:xfrm>
          <a:prstGeom prst="rect">
            <a:avLst/>
          </a:prstGeom>
          <a:noFill/>
          <a:ln>
            <a:noFill/>
          </a:ln>
        </p:spPr>
      </p:pic>
      <p:sp>
        <p:nvSpPr>
          <p:cNvPr id="430" name="Google Shape;430;p55"/>
          <p:cNvSpPr txBox="1"/>
          <p:nvPr/>
        </p:nvSpPr>
        <p:spPr>
          <a:xfrm>
            <a:off x="6498025" y="2611350"/>
            <a:ext cx="2067600" cy="11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rPr>
              <a:t>И от интенсивности к давлению мы перешли, потому что давление — это </a:t>
            </a:r>
            <a:r>
              <a:rPr b="1" lang="ru" sz="1000">
                <a:solidFill>
                  <a:schemeClr val="dk1"/>
                </a:solidFill>
              </a:rPr>
              <a:t>то, что непосредственно измеряют микрофоны</a:t>
            </a:r>
            <a:r>
              <a:rPr lang="ru" sz="1000">
                <a:solidFill>
                  <a:schemeClr val="dk1"/>
                </a:solidFill>
              </a:rPr>
              <a:t> и воспринимают </a:t>
            </a:r>
            <a:r>
              <a:rPr b="1" lang="ru" sz="1000">
                <a:solidFill>
                  <a:schemeClr val="dk1"/>
                </a:solidFill>
              </a:rPr>
              <a:t>уши</a:t>
            </a:r>
            <a:r>
              <a:rPr lang="ru"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Power, Energy and Intensity </a:t>
            </a:r>
            <a:endParaRPr b="1" sz="1700">
              <a:solidFill>
                <a:schemeClr val="dk1"/>
              </a:solidFill>
              <a:latin typeface="Wix Madefor Display"/>
              <a:ea typeface="Wix Madefor Display"/>
              <a:cs typeface="Wix Madefor Display"/>
              <a:sym typeface="Wix Madefor Display"/>
            </a:endParaRPr>
          </a:p>
        </p:txBody>
      </p:sp>
      <p:sp>
        <p:nvSpPr>
          <p:cNvPr id="436" name="Google Shape;436;p56"/>
          <p:cNvSpPr txBox="1"/>
          <p:nvPr/>
        </p:nvSpPr>
        <p:spPr>
          <a:xfrm>
            <a:off x="230525" y="749200"/>
            <a:ext cx="52443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ru" sz="1100">
                <a:solidFill>
                  <a:schemeClr val="dk1"/>
                </a:solidFill>
              </a:rPr>
              <a:t>Но когда мы переходим к акустике и распространению звука в пространстве, возникает важный вопрос: </a:t>
            </a:r>
            <a:r>
              <a:rPr b="1" lang="ru" sz="1100">
                <a:solidFill>
                  <a:schemeClr val="dk1"/>
                </a:solidFill>
              </a:rPr>
              <a:t>"Где именно?"</a:t>
            </a:r>
            <a:endParaRPr b="1" sz="1100">
              <a:solidFill>
                <a:schemeClr val="dk1"/>
              </a:solidFill>
            </a:endParaRPr>
          </a:p>
          <a:p>
            <a:pPr indent="0" lvl="0" marL="0" rtl="0" algn="l">
              <a:lnSpc>
                <a:spcPct val="115000"/>
              </a:lnSpc>
              <a:spcBef>
                <a:spcPts val="1200"/>
              </a:spcBef>
              <a:spcAft>
                <a:spcPts val="0"/>
              </a:spcAft>
              <a:buNone/>
            </a:pPr>
            <a:r>
              <a:rPr lang="ru" sz="1100">
                <a:solidFill>
                  <a:schemeClr val="dk1"/>
                </a:solidFill>
              </a:rPr>
              <a:t>Мощность источника — это его общая "сила", но то, что действительно достигает уха или микрофона, — это </a:t>
            </a:r>
            <a:r>
              <a:rPr b="1" lang="ru" sz="1100">
                <a:solidFill>
                  <a:schemeClr val="dk1"/>
                </a:solidFill>
              </a:rPr>
              <a:t>интенсивность</a:t>
            </a:r>
            <a:r>
              <a:rPr lang="ru" sz="1100">
                <a:solidFill>
                  <a:schemeClr val="dk1"/>
                </a:solidFill>
              </a:rPr>
              <a:t> (I) — мощность, проходящая через единицу площади.</a:t>
            </a:r>
            <a:endParaRPr sz="1100">
              <a:solidFill>
                <a:schemeClr val="dk1"/>
              </a:solidFill>
            </a:endParaRPr>
          </a:p>
          <a:p>
            <a:pPr indent="0" lvl="0" marL="0" rtl="0" algn="l">
              <a:lnSpc>
                <a:spcPct val="115000"/>
              </a:lnSpc>
              <a:spcBef>
                <a:spcPts val="1200"/>
              </a:spcBef>
              <a:spcAft>
                <a:spcPts val="1200"/>
              </a:spcAft>
              <a:buNone/>
            </a:pPr>
            <a:r>
              <a:rPr b="1" lang="ru" sz="1100">
                <a:solidFill>
                  <a:schemeClr val="dk1"/>
                </a:solidFill>
              </a:rPr>
              <a:t>Интенсивность измеряется в Ваттах на квадратный метр (Вт/м²).</a:t>
            </a:r>
            <a:endParaRPr b="1" sz="1100">
              <a:solidFill>
                <a:schemeClr val="dk1"/>
              </a:solidFill>
            </a:endParaRPr>
          </a:p>
        </p:txBody>
      </p:sp>
      <p:pic>
        <p:nvPicPr>
          <p:cNvPr id="437" name="Google Shape;437;p56"/>
          <p:cNvPicPr preferRelativeResize="0"/>
          <p:nvPr/>
        </p:nvPicPr>
        <p:blipFill>
          <a:blip r:embed="rId3">
            <a:alphaModFix/>
          </a:blip>
          <a:stretch>
            <a:fillRect/>
          </a:stretch>
        </p:blipFill>
        <p:spPr>
          <a:xfrm>
            <a:off x="109175" y="2428850"/>
            <a:ext cx="6065381" cy="2454201"/>
          </a:xfrm>
          <a:prstGeom prst="rect">
            <a:avLst/>
          </a:prstGeom>
          <a:noFill/>
          <a:ln>
            <a:noFill/>
          </a:ln>
        </p:spPr>
      </p:pic>
      <p:sp>
        <p:nvSpPr>
          <p:cNvPr id="438" name="Google Shape;438;p56"/>
          <p:cNvSpPr txBox="1"/>
          <p:nvPr/>
        </p:nvSpPr>
        <p:spPr>
          <a:xfrm>
            <a:off x="540275" y="2975200"/>
            <a:ext cx="249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Мощность</a:t>
            </a:r>
            <a:r>
              <a:rPr lang="ru" sz="1100">
                <a:solidFill>
                  <a:schemeClr val="dk1"/>
                </a:solidFill>
              </a:rPr>
              <a:t> источника не меняется с расстоянием</a:t>
            </a:r>
            <a:endParaRPr/>
          </a:p>
        </p:txBody>
      </p:sp>
      <p:sp>
        <p:nvSpPr>
          <p:cNvPr id="439" name="Google Shape;439;p56"/>
          <p:cNvSpPr txBox="1"/>
          <p:nvPr/>
        </p:nvSpPr>
        <p:spPr>
          <a:xfrm>
            <a:off x="3695550" y="3169650"/>
            <a:ext cx="214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Интенсивность</a:t>
            </a:r>
            <a:r>
              <a:rPr lang="ru" sz="1100">
                <a:solidFill>
                  <a:schemeClr val="dk1"/>
                </a:solidFill>
              </a:rPr>
              <a:t> быстро уменьшается с расстоянием</a:t>
            </a:r>
            <a:endParaRPr/>
          </a:p>
        </p:txBody>
      </p:sp>
      <p:sp>
        <p:nvSpPr>
          <p:cNvPr id="440" name="Google Shape;440;p56"/>
          <p:cNvSpPr txBox="1"/>
          <p:nvPr/>
        </p:nvSpPr>
        <p:spPr>
          <a:xfrm>
            <a:off x="6368150" y="943700"/>
            <a:ext cx="2240400" cy="3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000">
                <a:solidFill>
                  <a:schemeClr val="dk1"/>
                </a:solidFill>
              </a:rPr>
              <a:t>Разбираемся.</a:t>
            </a:r>
            <a:endParaRPr b="1" sz="10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rPr lang="ru" sz="1000">
                <a:solidFill>
                  <a:schemeClr val="dk1"/>
                </a:solidFill>
              </a:rPr>
              <a:t>Еще раз, у нас есть две сущности:</a:t>
            </a:r>
            <a:endParaRPr sz="1000">
              <a:solidFill>
                <a:schemeClr val="dk1"/>
              </a:solidFill>
            </a:endParaRPr>
          </a:p>
          <a:p>
            <a:pPr indent="0" lvl="0" marL="0" rtl="0" algn="l">
              <a:spcBef>
                <a:spcPts val="0"/>
              </a:spcBef>
              <a:spcAft>
                <a:spcPts val="0"/>
              </a:spcAft>
              <a:buNone/>
            </a:pPr>
            <a:r>
              <a:rPr b="1" lang="ru" sz="1000">
                <a:solidFill>
                  <a:schemeClr val="dk1"/>
                </a:solidFill>
              </a:rPr>
              <a:t>источник</a:t>
            </a:r>
            <a:r>
              <a:rPr lang="ru" sz="1000">
                <a:solidFill>
                  <a:schemeClr val="dk1"/>
                </a:solidFill>
              </a:rPr>
              <a:t> излучающий волны </a:t>
            </a:r>
            <a:r>
              <a:rPr b="1" lang="ru" sz="1000">
                <a:solidFill>
                  <a:schemeClr val="dk1"/>
                </a:solidFill>
              </a:rPr>
              <a:t>и</a:t>
            </a:r>
            <a:r>
              <a:rPr lang="ru" sz="1000">
                <a:solidFill>
                  <a:schemeClr val="dk1"/>
                </a:solidFill>
              </a:rPr>
              <a:t> сами </a:t>
            </a:r>
            <a:r>
              <a:rPr b="1" lang="ru" sz="1000">
                <a:solidFill>
                  <a:schemeClr val="dk1"/>
                </a:solidFill>
              </a:rPr>
              <a:t>волны</a:t>
            </a:r>
            <a:r>
              <a:rPr lang="ru"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ru" sz="1000">
                <a:solidFill>
                  <a:schemeClr val="dk1"/>
                </a:solidFill>
              </a:rPr>
              <a:t>Мощность определяет</a:t>
            </a:r>
            <a:r>
              <a:rPr lang="ru" sz="1000">
                <a:solidFill>
                  <a:schemeClr val="dk1"/>
                </a:solidFill>
              </a:rPr>
              <a:t> </a:t>
            </a:r>
            <a:r>
              <a:rPr b="1" lang="ru" sz="1000">
                <a:solidFill>
                  <a:schemeClr val="dk1"/>
                </a:solidFill>
              </a:rPr>
              <a:t>полную энергию в секунду</a:t>
            </a:r>
            <a:r>
              <a:rPr lang="ru" sz="1000">
                <a:solidFill>
                  <a:schemeClr val="dk1"/>
                </a:solidFill>
              </a:rPr>
              <a:t>, которую источник излучает во все направления.</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ru" sz="1000">
                <a:solidFill>
                  <a:schemeClr val="dk1"/>
                </a:solidFill>
              </a:rPr>
              <a:t>Давление возникает в поле на определенном расстоянии от источника.</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ru" sz="1000">
                <a:solidFill>
                  <a:schemeClr val="dk1"/>
                </a:solidFill>
              </a:rPr>
              <a:t>Интенсивность</a:t>
            </a:r>
            <a:r>
              <a:rPr lang="ru" sz="1000">
                <a:solidFill>
                  <a:schemeClr val="dk1"/>
                </a:solidFill>
              </a:rPr>
              <a:t> определяет изменение энергии от расстояния, и прямо пропорциональна амплитуде давления в точке, через которую распространяется энергия источника, которое </a:t>
            </a:r>
            <a:r>
              <a:rPr lang="ru" sz="1000">
                <a:solidFill>
                  <a:schemeClr val="dk1"/>
                </a:solidFill>
              </a:rPr>
              <a:t>порождает</a:t>
            </a:r>
            <a:r>
              <a:rPr lang="ru" sz="1000">
                <a:solidFill>
                  <a:schemeClr val="dk1"/>
                </a:solidFill>
              </a:rPr>
              <a:t> звуковые волны.</a:t>
            </a:r>
            <a:endParaRPr sz="1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nvSpPr>
        <p:spPr>
          <a:xfrm>
            <a:off x="339500" y="686550"/>
            <a:ext cx="4681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1"/>
                </a:solidFill>
              </a:rPr>
              <a:t>Почему неудобно использовать Па в </a:t>
            </a:r>
            <a:r>
              <a:rPr lang="ru">
                <a:solidFill>
                  <a:schemeClr val="dk1"/>
                </a:solidFill>
              </a:rPr>
              <a:t>качестве измерений</a:t>
            </a:r>
            <a:r>
              <a:rPr lang="ru" sz="1500">
                <a:solidFill>
                  <a:schemeClr val="dk1"/>
                </a:solidFill>
              </a:rPr>
              <a:t>?</a:t>
            </a:r>
            <a:endParaRPr sz="1500">
              <a:solidFill>
                <a:schemeClr val="dk1"/>
              </a:solidFill>
            </a:endParaRPr>
          </a:p>
        </p:txBody>
      </p:sp>
      <p:sp>
        <p:nvSpPr>
          <p:cNvPr id="446" name="Google Shape;446;p57"/>
          <p:cNvSpPr txBox="1"/>
          <p:nvPr/>
        </p:nvSpPr>
        <p:spPr>
          <a:xfrm>
            <a:off x="339500" y="1306613"/>
            <a:ext cx="4187100" cy="1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rPr>
              <a:t>1 причина.</a:t>
            </a:r>
            <a:r>
              <a:rPr lang="ru">
                <a:solidFill>
                  <a:schemeClr val="dk1"/>
                </a:solidFill>
              </a:rPr>
              <a:t> Диапазон воспринимаемых человеком звуковых давлений огромен.</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ru">
                <a:solidFill>
                  <a:schemeClr val="dk1"/>
                </a:solidFill>
              </a:rPr>
              <a:t>2 причина.</a:t>
            </a:r>
            <a:r>
              <a:rPr lang="ru">
                <a:solidFill>
                  <a:schemeClr val="dk1"/>
                </a:solidFill>
              </a:rPr>
              <a:t> Человеческое ухо воспринимает звук логарифмически.</a:t>
            </a:r>
            <a:endParaRPr>
              <a:solidFill>
                <a:schemeClr val="dk1"/>
              </a:solidFill>
            </a:endParaRPr>
          </a:p>
        </p:txBody>
      </p:sp>
      <p:cxnSp>
        <p:nvCxnSpPr>
          <p:cNvPr id="447" name="Google Shape;447;p57"/>
          <p:cNvCxnSpPr/>
          <p:nvPr/>
        </p:nvCxnSpPr>
        <p:spPr>
          <a:xfrm flipH="1">
            <a:off x="1976725" y="2497325"/>
            <a:ext cx="7500" cy="460200"/>
          </a:xfrm>
          <a:prstGeom prst="straightConnector1">
            <a:avLst/>
          </a:prstGeom>
          <a:noFill/>
          <a:ln cap="flat" cmpd="sng" w="9525">
            <a:solidFill>
              <a:srgbClr val="FF0000"/>
            </a:solidFill>
            <a:prstDash val="solid"/>
            <a:round/>
            <a:headEnd len="med" w="med" type="none"/>
            <a:tailEnd len="med" w="med" type="triangle"/>
          </a:ln>
        </p:spPr>
      </p:cxnSp>
      <p:sp>
        <p:nvSpPr>
          <p:cNvPr id="448" name="Google Shape;448;p57"/>
          <p:cNvSpPr txBox="1"/>
          <p:nvPr/>
        </p:nvSpPr>
        <p:spPr>
          <a:xfrm>
            <a:off x="377225" y="3043300"/>
            <a:ext cx="39609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Давайте введем </a:t>
            </a:r>
            <a:r>
              <a:rPr b="1" lang="ru" sz="1200">
                <a:solidFill>
                  <a:schemeClr val="dk1"/>
                </a:solidFill>
              </a:rPr>
              <a:t>логарифмическую относительную величину → Децибел (Decibel)</a:t>
            </a:r>
            <a:r>
              <a:rPr lang="ru" sz="1200">
                <a:solidFill>
                  <a:schemeClr val="dk1"/>
                </a:solidFill>
              </a:rPr>
              <a:t>.</a:t>
            </a:r>
            <a:endParaRPr sz="1200">
              <a:solidFill>
                <a:schemeClr val="dk1"/>
              </a:solidFill>
            </a:endParaRPr>
          </a:p>
        </p:txBody>
      </p:sp>
      <p:sp>
        <p:nvSpPr>
          <p:cNvPr id="449" name="Google Shape;449;p57"/>
          <p:cNvSpPr txBox="1"/>
          <p:nvPr/>
        </p:nvSpPr>
        <p:spPr>
          <a:xfrm>
            <a:off x="5605600" y="721200"/>
            <a:ext cx="1727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latin typeface="Wix Madefor Display"/>
                <a:ea typeface="Wix Madefor Display"/>
                <a:cs typeface="Wix Madefor Display"/>
                <a:sym typeface="Wix Madefor Display"/>
              </a:rPr>
              <a:t>Что такое Децибел ?</a:t>
            </a:r>
            <a:endParaRPr b="1" sz="1500">
              <a:solidFill>
                <a:schemeClr val="dk1"/>
              </a:solidFill>
              <a:latin typeface="Wix Madefor Display"/>
              <a:ea typeface="Wix Madefor Display"/>
              <a:cs typeface="Wix Madefor Display"/>
              <a:sym typeface="Wix Madefor Display"/>
            </a:endParaRPr>
          </a:p>
        </p:txBody>
      </p:sp>
      <p:sp>
        <p:nvSpPr>
          <p:cNvPr id="450" name="Google Shape;450;p57"/>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pic>
        <p:nvPicPr>
          <p:cNvPr id="451" name="Google Shape;451;p57"/>
          <p:cNvPicPr preferRelativeResize="0"/>
          <p:nvPr/>
        </p:nvPicPr>
        <p:blipFill rotWithShape="1">
          <a:blip r:embed="rId3">
            <a:alphaModFix/>
          </a:blip>
          <a:srcRect b="0" l="0" r="0" t="10849"/>
          <a:stretch/>
        </p:blipFill>
        <p:spPr>
          <a:xfrm>
            <a:off x="5854100" y="2236725"/>
            <a:ext cx="1792550" cy="981400"/>
          </a:xfrm>
          <a:prstGeom prst="rect">
            <a:avLst/>
          </a:prstGeom>
          <a:noFill/>
          <a:ln>
            <a:noFill/>
          </a:ln>
        </p:spPr>
      </p:pic>
      <p:sp>
        <p:nvSpPr>
          <p:cNvPr id="452" name="Google Shape;452;p57"/>
          <p:cNvSpPr txBox="1"/>
          <p:nvPr/>
        </p:nvSpPr>
        <p:spPr>
          <a:xfrm>
            <a:off x="5179525" y="1113600"/>
            <a:ext cx="3695700" cy="1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chemeClr val="dk1"/>
                </a:solidFill>
              </a:rPr>
              <a:t>Давайте возьмем </a:t>
            </a:r>
            <a:r>
              <a:rPr b="1" lang="ru" sz="1300">
                <a:solidFill>
                  <a:schemeClr val="dk1"/>
                </a:solidFill>
              </a:rPr>
              <a:t>самый тихий звук</a:t>
            </a:r>
            <a:r>
              <a:rPr lang="ru" sz="1300">
                <a:solidFill>
                  <a:schemeClr val="dk1"/>
                </a:solidFill>
              </a:rPr>
              <a:t>, который только может воспринимать человек за значение, от которого мы будем отталкиваться. Это 0.00002 Па. </a:t>
            </a:r>
            <a:endParaRPr sz="1300">
              <a:solidFill>
                <a:schemeClr val="dk1"/>
              </a:solidFill>
            </a:endParaRPr>
          </a:p>
        </p:txBody>
      </p:sp>
      <p:sp>
        <p:nvSpPr>
          <p:cNvPr id="453" name="Google Shape;453;p57"/>
          <p:cNvSpPr/>
          <p:nvPr/>
        </p:nvSpPr>
        <p:spPr>
          <a:xfrm>
            <a:off x="6386200" y="2315250"/>
            <a:ext cx="392700" cy="4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4" name="Google Shape;454;p57"/>
          <p:cNvPicPr preferRelativeResize="0"/>
          <p:nvPr/>
        </p:nvPicPr>
        <p:blipFill>
          <a:blip r:embed="rId4">
            <a:alphaModFix/>
          </a:blip>
          <a:stretch>
            <a:fillRect/>
          </a:stretch>
        </p:blipFill>
        <p:spPr>
          <a:xfrm>
            <a:off x="3566999" y="3671575"/>
            <a:ext cx="5368051" cy="1190700"/>
          </a:xfrm>
          <a:prstGeom prst="rect">
            <a:avLst/>
          </a:prstGeom>
          <a:noFill/>
          <a:ln>
            <a:noFill/>
          </a:ln>
        </p:spPr>
      </p:pic>
      <p:sp>
        <p:nvSpPr>
          <p:cNvPr id="455" name="Google Shape;455;p57"/>
          <p:cNvSpPr txBox="1"/>
          <p:nvPr/>
        </p:nvSpPr>
        <p:spPr>
          <a:xfrm>
            <a:off x="4948975" y="3400200"/>
            <a:ext cx="21900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rPr>
              <a:t>Почему тут 20 стоит?</a:t>
            </a:r>
            <a:endParaRPr sz="1000">
              <a:solidFill>
                <a:schemeClr val="dk1"/>
              </a:solidFill>
            </a:endParaRPr>
          </a:p>
        </p:txBody>
      </p:sp>
      <p:sp>
        <p:nvSpPr>
          <p:cNvPr id="456" name="Google Shape;456;p57"/>
          <p:cNvSpPr/>
          <p:nvPr/>
        </p:nvSpPr>
        <p:spPr>
          <a:xfrm>
            <a:off x="5532500" y="3709950"/>
            <a:ext cx="1325400" cy="4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8"/>
          <p:cNvSpPr txBox="1"/>
          <p:nvPr/>
        </p:nvSpPr>
        <p:spPr>
          <a:xfrm>
            <a:off x="339500" y="686550"/>
            <a:ext cx="4681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1"/>
                </a:solidFill>
              </a:rPr>
              <a:t>Почему неудобно использовать Па в </a:t>
            </a:r>
            <a:r>
              <a:rPr lang="ru">
                <a:solidFill>
                  <a:schemeClr val="dk1"/>
                </a:solidFill>
              </a:rPr>
              <a:t>качестве измерений</a:t>
            </a:r>
            <a:r>
              <a:rPr lang="ru" sz="1500">
                <a:solidFill>
                  <a:schemeClr val="dk1"/>
                </a:solidFill>
              </a:rPr>
              <a:t>?</a:t>
            </a:r>
            <a:endParaRPr sz="1500">
              <a:solidFill>
                <a:schemeClr val="dk1"/>
              </a:solidFill>
            </a:endParaRPr>
          </a:p>
        </p:txBody>
      </p:sp>
      <p:sp>
        <p:nvSpPr>
          <p:cNvPr id="462" name="Google Shape;462;p58"/>
          <p:cNvSpPr txBox="1"/>
          <p:nvPr/>
        </p:nvSpPr>
        <p:spPr>
          <a:xfrm>
            <a:off x="339500" y="1306613"/>
            <a:ext cx="4187100" cy="1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rPr>
              <a:t>1 причина.</a:t>
            </a:r>
            <a:r>
              <a:rPr lang="ru">
                <a:solidFill>
                  <a:schemeClr val="dk1"/>
                </a:solidFill>
              </a:rPr>
              <a:t> Диапазон воспринимаемых человеком звуковых давлений огромен.</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ru">
                <a:solidFill>
                  <a:schemeClr val="dk1"/>
                </a:solidFill>
              </a:rPr>
              <a:t>2 причина.</a:t>
            </a:r>
            <a:r>
              <a:rPr lang="ru">
                <a:solidFill>
                  <a:schemeClr val="dk1"/>
                </a:solidFill>
              </a:rPr>
              <a:t> Человеческое ухо воспринимает звук логарифмически.</a:t>
            </a:r>
            <a:endParaRPr>
              <a:solidFill>
                <a:schemeClr val="dk1"/>
              </a:solidFill>
            </a:endParaRPr>
          </a:p>
        </p:txBody>
      </p:sp>
      <p:cxnSp>
        <p:nvCxnSpPr>
          <p:cNvPr id="463" name="Google Shape;463;p58"/>
          <p:cNvCxnSpPr/>
          <p:nvPr/>
        </p:nvCxnSpPr>
        <p:spPr>
          <a:xfrm flipH="1">
            <a:off x="1976725" y="2497325"/>
            <a:ext cx="7500" cy="460200"/>
          </a:xfrm>
          <a:prstGeom prst="straightConnector1">
            <a:avLst/>
          </a:prstGeom>
          <a:noFill/>
          <a:ln cap="flat" cmpd="sng" w="9525">
            <a:solidFill>
              <a:srgbClr val="FF0000"/>
            </a:solidFill>
            <a:prstDash val="solid"/>
            <a:round/>
            <a:headEnd len="med" w="med" type="none"/>
            <a:tailEnd len="med" w="med" type="triangle"/>
          </a:ln>
        </p:spPr>
      </p:cxnSp>
      <p:sp>
        <p:nvSpPr>
          <p:cNvPr id="464" name="Google Shape;464;p58"/>
          <p:cNvSpPr txBox="1"/>
          <p:nvPr/>
        </p:nvSpPr>
        <p:spPr>
          <a:xfrm>
            <a:off x="377225" y="3043300"/>
            <a:ext cx="39609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Давайте введем </a:t>
            </a:r>
            <a:r>
              <a:rPr b="1" lang="ru" sz="1200">
                <a:solidFill>
                  <a:schemeClr val="dk1"/>
                </a:solidFill>
              </a:rPr>
              <a:t>логарифмическую относительную величину → Децибел (Decibel)</a:t>
            </a:r>
            <a:r>
              <a:rPr lang="ru" sz="1200">
                <a:solidFill>
                  <a:schemeClr val="dk1"/>
                </a:solidFill>
              </a:rPr>
              <a:t>.</a:t>
            </a:r>
            <a:endParaRPr sz="1200">
              <a:solidFill>
                <a:schemeClr val="dk1"/>
              </a:solidFill>
            </a:endParaRPr>
          </a:p>
        </p:txBody>
      </p:sp>
      <p:sp>
        <p:nvSpPr>
          <p:cNvPr id="465" name="Google Shape;465;p58"/>
          <p:cNvSpPr txBox="1"/>
          <p:nvPr/>
        </p:nvSpPr>
        <p:spPr>
          <a:xfrm>
            <a:off x="5605600" y="721200"/>
            <a:ext cx="1727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latin typeface="Wix Madefor Display"/>
                <a:ea typeface="Wix Madefor Display"/>
                <a:cs typeface="Wix Madefor Display"/>
                <a:sym typeface="Wix Madefor Display"/>
              </a:rPr>
              <a:t>Что такое Децибел ?</a:t>
            </a:r>
            <a:endParaRPr b="1" sz="1500">
              <a:solidFill>
                <a:schemeClr val="dk1"/>
              </a:solidFill>
              <a:latin typeface="Wix Madefor Display"/>
              <a:ea typeface="Wix Madefor Display"/>
              <a:cs typeface="Wix Madefor Display"/>
              <a:sym typeface="Wix Madefor Display"/>
            </a:endParaRPr>
          </a:p>
        </p:txBody>
      </p:sp>
      <p:sp>
        <p:nvSpPr>
          <p:cNvPr id="466" name="Google Shape;466;p58"/>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pic>
        <p:nvPicPr>
          <p:cNvPr id="467" name="Google Shape;467;p58"/>
          <p:cNvPicPr preferRelativeResize="0"/>
          <p:nvPr/>
        </p:nvPicPr>
        <p:blipFill rotWithShape="1">
          <a:blip r:embed="rId3">
            <a:alphaModFix/>
          </a:blip>
          <a:srcRect b="0" l="0" r="0" t="10849"/>
          <a:stretch/>
        </p:blipFill>
        <p:spPr>
          <a:xfrm>
            <a:off x="5854100" y="2236725"/>
            <a:ext cx="1792550" cy="981400"/>
          </a:xfrm>
          <a:prstGeom prst="rect">
            <a:avLst/>
          </a:prstGeom>
          <a:noFill/>
          <a:ln>
            <a:noFill/>
          </a:ln>
        </p:spPr>
      </p:pic>
      <p:sp>
        <p:nvSpPr>
          <p:cNvPr id="468" name="Google Shape;468;p58"/>
          <p:cNvSpPr txBox="1"/>
          <p:nvPr/>
        </p:nvSpPr>
        <p:spPr>
          <a:xfrm>
            <a:off x="5179525" y="1113600"/>
            <a:ext cx="3695700" cy="1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chemeClr val="dk1"/>
                </a:solidFill>
              </a:rPr>
              <a:t>Давайте возьмем </a:t>
            </a:r>
            <a:r>
              <a:rPr b="1" lang="ru" sz="1300">
                <a:solidFill>
                  <a:schemeClr val="dk1"/>
                </a:solidFill>
              </a:rPr>
              <a:t>самый тихий звук</a:t>
            </a:r>
            <a:r>
              <a:rPr lang="ru" sz="1300">
                <a:solidFill>
                  <a:schemeClr val="dk1"/>
                </a:solidFill>
              </a:rPr>
              <a:t>, который только может воспринимать человек за значение, от которого мы будем отталкиваться. Это 0.00002 Па. </a:t>
            </a:r>
            <a:endParaRPr sz="1300">
              <a:solidFill>
                <a:schemeClr val="dk1"/>
              </a:solidFill>
            </a:endParaRPr>
          </a:p>
        </p:txBody>
      </p:sp>
      <p:sp>
        <p:nvSpPr>
          <p:cNvPr id="469" name="Google Shape;469;p58"/>
          <p:cNvSpPr/>
          <p:nvPr/>
        </p:nvSpPr>
        <p:spPr>
          <a:xfrm>
            <a:off x="6386200" y="2315250"/>
            <a:ext cx="392700" cy="4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0" name="Google Shape;470;p58"/>
          <p:cNvPicPr preferRelativeResize="0"/>
          <p:nvPr/>
        </p:nvPicPr>
        <p:blipFill>
          <a:blip r:embed="rId4">
            <a:alphaModFix/>
          </a:blip>
          <a:stretch>
            <a:fillRect/>
          </a:stretch>
        </p:blipFill>
        <p:spPr>
          <a:xfrm>
            <a:off x="3566999" y="3671575"/>
            <a:ext cx="5368051" cy="1190700"/>
          </a:xfrm>
          <a:prstGeom prst="rect">
            <a:avLst/>
          </a:prstGeom>
          <a:noFill/>
          <a:ln>
            <a:noFill/>
          </a:ln>
        </p:spPr>
      </p:pic>
      <p:sp>
        <p:nvSpPr>
          <p:cNvPr id="471" name="Google Shape;471;p58"/>
          <p:cNvSpPr txBox="1"/>
          <p:nvPr/>
        </p:nvSpPr>
        <p:spPr>
          <a:xfrm>
            <a:off x="4948975" y="3400200"/>
            <a:ext cx="21900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rPr>
              <a:t>Почему тут 20 стоит?</a:t>
            </a:r>
            <a:endParaRPr sz="1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9"/>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graphicFrame>
        <p:nvGraphicFramePr>
          <p:cNvPr id="477" name="Google Shape;477;p59"/>
          <p:cNvGraphicFramePr/>
          <p:nvPr/>
        </p:nvGraphicFramePr>
        <p:xfrm>
          <a:off x="328600" y="631050"/>
          <a:ext cx="3000000" cy="3000000"/>
        </p:xfrm>
        <a:graphic>
          <a:graphicData uri="http://schemas.openxmlformats.org/drawingml/2006/table">
            <a:tbl>
              <a:tblPr>
                <a:noFill/>
                <a:tableStyleId>{4E5E97C0-8CDF-4D73-98E7-13868B8A4E20}</a:tableStyleId>
              </a:tblPr>
              <a:tblGrid>
                <a:gridCol w="1847850"/>
                <a:gridCol w="1850575"/>
                <a:gridCol w="2313125"/>
              </a:tblGrid>
              <a:tr h="761550">
                <a:tc>
                  <a:txBody>
                    <a:bodyPr/>
                    <a:lstStyle/>
                    <a:p>
                      <a:pPr indent="0" lvl="0" marL="0" rtl="0" algn="ctr">
                        <a:lnSpc>
                          <a:spcPct val="115000"/>
                        </a:lnSpc>
                        <a:spcBef>
                          <a:spcPts val="0"/>
                        </a:spcBef>
                        <a:spcAft>
                          <a:spcPts val="0"/>
                        </a:spcAft>
                        <a:buNone/>
                      </a:pPr>
                      <a:r>
                        <a:rPr b="1" lang="ru" sz="1100"/>
                        <a:t>Описание звука</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ru" sz="1100"/>
                        <a:t>Д</a:t>
                      </a:r>
                      <a:r>
                        <a:rPr b="1" lang="ru" sz="1100"/>
                        <a:t>авление (Па)</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ru" sz="1100"/>
                        <a:t>Уровень давления </a:t>
                      </a:r>
                      <a:endParaRPr b="1" sz="1100"/>
                    </a:p>
                    <a:p>
                      <a:pPr indent="0" lvl="0" marL="0" rtl="0" algn="ctr">
                        <a:lnSpc>
                          <a:spcPct val="115000"/>
                        </a:lnSpc>
                        <a:spcBef>
                          <a:spcPts val="0"/>
                        </a:spcBef>
                        <a:spcAft>
                          <a:spcPts val="0"/>
                        </a:spcAft>
                        <a:buNone/>
                      </a:pPr>
                      <a:r>
                        <a:rPr b="1" lang="ru" sz="1100"/>
                        <a:t>(</a:t>
                      </a:r>
                      <a:r>
                        <a:rPr b="1" lang="ru" sz="1100">
                          <a:solidFill>
                            <a:schemeClr val="dk1"/>
                          </a:solidFill>
                        </a:rPr>
                        <a:t>SPL - Sound Pressure Level)</a:t>
                      </a:r>
                      <a:r>
                        <a:rPr b="1" lang="ru" sz="1100"/>
                        <a:t> </a:t>
                      </a:r>
                      <a:endParaRPr b="1" sz="1100"/>
                    </a:p>
                    <a:p>
                      <a:pPr indent="0" lvl="0" marL="0" rtl="0" algn="ctr">
                        <a:lnSpc>
                          <a:spcPct val="115000"/>
                        </a:lnSpc>
                        <a:spcBef>
                          <a:spcPts val="0"/>
                        </a:spcBef>
                        <a:spcAft>
                          <a:spcPts val="0"/>
                        </a:spcAft>
                        <a:buNone/>
                      </a:pPr>
                      <a:r>
                        <a:rPr b="1" lang="ru" sz="1100"/>
                        <a:t>(дБ)</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200025">
                <a:tc>
                  <a:txBody>
                    <a:bodyPr/>
                    <a:lstStyle/>
                    <a:p>
                      <a:pPr indent="0" lvl="0" marL="0" rtl="0" algn="ctr">
                        <a:spcBef>
                          <a:spcPts val="0"/>
                        </a:spcBef>
                        <a:spcAft>
                          <a:spcPts val="0"/>
                        </a:spcAft>
                        <a:buNone/>
                      </a:pPr>
                      <a:r>
                        <a:rPr lang="ru"/>
                        <a:t>Порог слышимости</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ru"/>
                        <a:t>0.00002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
                        <a:t>0 дБ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ru"/>
                        <a:t>Тихая комната</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ru"/>
                        <a:t>0.0002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
                        <a:t>20 дБ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ru"/>
                        <a:t>Шепот</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ru"/>
                        <a:t>0.002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
                        <a:t>40 дБ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ru"/>
                        <a:t>Спокойный разговор</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ru"/>
                        <a:t>0.02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
                        <a:t>60 дБ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ru"/>
                        <a:t>Шумная улица</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ru"/>
                        <a:t>0.2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
                        <a:t>80 дБ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ru"/>
                        <a:t>Отбойный молоток</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ru"/>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
                        <a:t>100 дБ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ru"/>
                        <a:t>Болевой порог</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ru"/>
                        <a:t>20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
                        <a:t>120 дБ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ru"/>
                        <a:t>Реактивный двигатель</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ru"/>
                        <a:t>200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
                        <a:t>140 дБ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78" name="Google Shape;478;p59"/>
          <p:cNvSpPr txBox="1"/>
          <p:nvPr/>
        </p:nvSpPr>
        <p:spPr>
          <a:xfrm>
            <a:off x="6483375" y="1392600"/>
            <a:ext cx="25359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a:solidFill>
                  <a:schemeClr val="dk1"/>
                </a:solidFill>
              </a:rPr>
              <a:t>Шкала децибел </a:t>
            </a:r>
            <a:r>
              <a:rPr b="1" lang="ru">
                <a:solidFill>
                  <a:schemeClr val="dk1"/>
                </a:solidFill>
              </a:rPr>
              <a:t>для реального звука</a:t>
            </a:r>
            <a:r>
              <a:rPr lang="ru">
                <a:solidFill>
                  <a:schemeClr val="dk1"/>
                </a:solidFill>
              </a:rPr>
              <a:t> начинается с 0 дБ, что соответствует самому тихому звуку, который может услышать человек.</a:t>
            </a:r>
            <a:endParaRPr>
              <a:solidFill>
                <a:schemeClr val="dk1"/>
              </a:solidFill>
            </a:endParaRPr>
          </a:p>
        </p:txBody>
      </p:sp>
      <p:pic>
        <p:nvPicPr>
          <p:cNvPr id="479" name="Google Shape;479;p59"/>
          <p:cNvPicPr preferRelativeResize="0"/>
          <p:nvPr/>
        </p:nvPicPr>
        <p:blipFill rotWithShape="1">
          <a:blip r:embed="rId3">
            <a:alphaModFix/>
          </a:blip>
          <a:srcRect b="0" l="0" r="0" t="10849"/>
          <a:stretch/>
        </p:blipFill>
        <p:spPr>
          <a:xfrm>
            <a:off x="6578750" y="3031800"/>
            <a:ext cx="1792550" cy="981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0"/>
          <p:cNvSpPr txBox="1"/>
          <p:nvPr/>
        </p:nvSpPr>
        <p:spPr>
          <a:xfrm>
            <a:off x="0" y="41375"/>
            <a:ext cx="50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Decibel</a:t>
            </a:r>
            <a:endParaRPr b="1" sz="1700">
              <a:solidFill>
                <a:schemeClr val="dk1"/>
              </a:solidFill>
            </a:endParaRPr>
          </a:p>
        </p:txBody>
      </p:sp>
      <p:sp>
        <p:nvSpPr>
          <p:cNvPr id="485" name="Google Shape;485;p60"/>
          <p:cNvSpPr txBox="1"/>
          <p:nvPr/>
        </p:nvSpPr>
        <p:spPr>
          <a:xfrm>
            <a:off x="5244325" y="1378200"/>
            <a:ext cx="2535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a:solidFill>
                  <a:schemeClr val="dk1"/>
                </a:solidFill>
              </a:rPr>
              <a:t>в Паскалях</a:t>
            </a:r>
            <a:endParaRPr>
              <a:solidFill>
                <a:schemeClr val="dk1"/>
              </a:solidFill>
            </a:endParaRPr>
          </a:p>
        </p:txBody>
      </p:sp>
      <p:pic>
        <p:nvPicPr>
          <p:cNvPr id="486" name="Google Shape;486;p60"/>
          <p:cNvPicPr preferRelativeResize="0"/>
          <p:nvPr/>
        </p:nvPicPr>
        <p:blipFill>
          <a:blip r:embed="rId3">
            <a:alphaModFix/>
          </a:blip>
          <a:stretch>
            <a:fillRect/>
          </a:stretch>
        </p:blipFill>
        <p:spPr>
          <a:xfrm>
            <a:off x="65125" y="502110"/>
            <a:ext cx="4764851" cy="2162340"/>
          </a:xfrm>
          <a:prstGeom prst="rect">
            <a:avLst/>
          </a:prstGeom>
          <a:noFill/>
          <a:ln>
            <a:noFill/>
          </a:ln>
        </p:spPr>
      </p:pic>
      <p:pic>
        <p:nvPicPr>
          <p:cNvPr id="487" name="Google Shape;487;p60"/>
          <p:cNvPicPr preferRelativeResize="0"/>
          <p:nvPr/>
        </p:nvPicPr>
        <p:blipFill>
          <a:blip r:embed="rId4">
            <a:alphaModFix/>
          </a:blip>
          <a:stretch>
            <a:fillRect/>
          </a:stretch>
        </p:blipFill>
        <p:spPr>
          <a:xfrm>
            <a:off x="128125" y="2839025"/>
            <a:ext cx="4764862" cy="2195300"/>
          </a:xfrm>
          <a:prstGeom prst="rect">
            <a:avLst/>
          </a:prstGeom>
          <a:noFill/>
          <a:ln>
            <a:noFill/>
          </a:ln>
        </p:spPr>
      </p:pic>
      <p:sp>
        <p:nvSpPr>
          <p:cNvPr id="488" name="Google Shape;488;p60"/>
          <p:cNvSpPr txBox="1"/>
          <p:nvPr/>
        </p:nvSpPr>
        <p:spPr>
          <a:xfrm>
            <a:off x="5331900" y="3655725"/>
            <a:ext cx="1295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a:solidFill>
                  <a:schemeClr val="dk1"/>
                </a:solidFill>
              </a:rPr>
              <a:t>в Децибелах</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1"/>
          <p:cNvSpPr txBox="1"/>
          <p:nvPr/>
        </p:nvSpPr>
        <p:spPr>
          <a:xfrm>
            <a:off x="1556025" y="446400"/>
            <a:ext cx="20892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ru" sz="1800">
                <a:solidFill>
                  <a:schemeClr val="dk1"/>
                </a:solidFill>
                <a:latin typeface="Wix Madefor Display"/>
                <a:ea typeface="Wix Madefor Display"/>
                <a:cs typeface="Wix Madefor Display"/>
                <a:sym typeface="Wix Madefor Display"/>
              </a:rPr>
              <a:t>Frequency [Hz]</a:t>
            </a:r>
            <a:endParaRPr b="1" sz="1800">
              <a:solidFill>
                <a:schemeClr val="dk1"/>
              </a:solidFill>
              <a:latin typeface="Wix Madefor Display"/>
              <a:ea typeface="Wix Madefor Display"/>
              <a:cs typeface="Wix Madefor Display"/>
              <a:sym typeface="Wix Madefor Display"/>
            </a:endParaRPr>
          </a:p>
        </p:txBody>
      </p:sp>
      <p:sp>
        <p:nvSpPr>
          <p:cNvPr id="494" name="Google Shape;494;p61"/>
          <p:cNvSpPr txBox="1"/>
          <p:nvPr/>
        </p:nvSpPr>
        <p:spPr>
          <a:xfrm>
            <a:off x="5041275" y="4743975"/>
            <a:ext cx="367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u="sng">
                <a:solidFill>
                  <a:schemeClr val="hlink"/>
                </a:solidFill>
                <a:hlinkClick r:id="rId3"/>
              </a:rPr>
              <a:t>https://pudding.cool/2018/02/waveforms/</a:t>
            </a:r>
            <a:r>
              <a:rPr lang="ru" sz="1000"/>
              <a:t> </a:t>
            </a:r>
            <a:endParaRPr sz="1000"/>
          </a:p>
        </p:txBody>
      </p:sp>
      <p:pic>
        <p:nvPicPr>
          <p:cNvPr id="495" name="Google Shape;495;p61"/>
          <p:cNvPicPr preferRelativeResize="0"/>
          <p:nvPr/>
        </p:nvPicPr>
        <p:blipFill>
          <a:blip r:embed="rId4">
            <a:alphaModFix/>
          </a:blip>
          <a:stretch>
            <a:fillRect/>
          </a:stretch>
        </p:blipFill>
        <p:spPr>
          <a:xfrm>
            <a:off x="240050" y="993050"/>
            <a:ext cx="4182150" cy="1897906"/>
          </a:xfrm>
          <a:prstGeom prst="rect">
            <a:avLst/>
          </a:prstGeom>
          <a:noFill/>
          <a:ln>
            <a:noFill/>
          </a:ln>
        </p:spPr>
      </p:pic>
      <p:pic>
        <p:nvPicPr>
          <p:cNvPr id="496" name="Google Shape;496;p61"/>
          <p:cNvPicPr preferRelativeResize="0"/>
          <p:nvPr/>
        </p:nvPicPr>
        <p:blipFill>
          <a:blip r:embed="rId5">
            <a:alphaModFix/>
          </a:blip>
          <a:stretch>
            <a:fillRect/>
          </a:stretch>
        </p:blipFill>
        <p:spPr>
          <a:xfrm>
            <a:off x="240038" y="2961275"/>
            <a:ext cx="4182165" cy="1897900"/>
          </a:xfrm>
          <a:prstGeom prst="rect">
            <a:avLst/>
          </a:prstGeom>
          <a:noFill/>
          <a:ln>
            <a:noFill/>
          </a:ln>
        </p:spPr>
      </p:pic>
      <p:pic>
        <p:nvPicPr>
          <p:cNvPr id="497" name="Google Shape;497;p61" title="Screen_Recording_20250510_220323_Chrome_1.mp4">
            <a:hlinkClick r:id="rId6"/>
          </p:cNvPr>
          <p:cNvPicPr preferRelativeResize="0"/>
          <p:nvPr/>
        </p:nvPicPr>
        <p:blipFill>
          <a:blip r:embed="rId7">
            <a:alphaModFix/>
          </a:blip>
          <a:stretch>
            <a:fillRect/>
          </a:stretch>
        </p:blipFill>
        <p:spPr>
          <a:xfrm>
            <a:off x="5041275" y="680325"/>
            <a:ext cx="3719274" cy="4063649"/>
          </a:xfrm>
          <a:prstGeom prst="rect">
            <a:avLst/>
          </a:prstGeom>
          <a:noFill/>
          <a:ln>
            <a:noFill/>
          </a:ln>
        </p:spPr>
      </p:pic>
      <p:sp>
        <p:nvSpPr>
          <p:cNvPr id="498" name="Google Shape;498;p61"/>
          <p:cNvSpPr txBox="1"/>
          <p:nvPr/>
        </p:nvSpPr>
        <p:spPr>
          <a:xfrm>
            <a:off x="0" y="0"/>
            <a:ext cx="48336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700">
                <a:solidFill>
                  <a:schemeClr val="dk1"/>
                </a:solidFill>
                <a:latin typeface="Wix Madefor Display"/>
                <a:ea typeface="Wix Madefor Display"/>
                <a:cs typeface="Wix Madefor Display"/>
                <a:sym typeface="Wix Madefor Display"/>
              </a:rPr>
              <a:t>Frequency</a:t>
            </a:r>
            <a:endParaRPr b="1"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2"/>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Waves summation </a:t>
            </a:r>
            <a:endParaRPr b="1" sz="1700">
              <a:solidFill>
                <a:schemeClr val="dk1"/>
              </a:solidFill>
              <a:latin typeface="Wix Madefor Display"/>
              <a:ea typeface="Wix Madefor Display"/>
              <a:cs typeface="Wix Madefor Display"/>
              <a:sym typeface="Wix Madefor Display"/>
            </a:endParaRPr>
          </a:p>
        </p:txBody>
      </p:sp>
      <p:pic>
        <p:nvPicPr>
          <p:cNvPr id="504" name="Google Shape;504;p62"/>
          <p:cNvPicPr preferRelativeResize="0"/>
          <p:nvPr/>
        </p:nvPicPr>
        <p:blipFill rotWithShape="1">
          <a:blip r:embed="rId3">
            <a:alphaModFix/>
          </a:blip>
          <a:srcRect b="0" l="0" r="50470" t="0"/>
          <a:stretch/>
        </p:blipFill>
        <p:spPr>
          <a:xfrm>
            <a:off x="405775" y="858150"/>
            <a:ext cx="2850325" cy="1936925"/>
          </a:xfrm>
          <a:prstGeom prst="rect">
            <a:avLst/>
          </a:prstGeom>
          <a:noFill/>
          <a:ln>
            <a:noFill/>
          </a:ln>
        </p:spPr>
      </p:pic>
      <p:pic>
        <p:nvPicPr>
          <p:cNvPr id="505" name="Google Shape;505;p62"/>
          <p:cNvPicPr preferRelativeResize="0"/>
          <p:nvPr/>
        </p:nvPicPr>
        <p:blipFill>
          <a:blip r:embed="rId4">
            <a:alphaModFix/>
          </a:blip>
          <a:stretch>
            <a:fillRect/>
          </a:stretch>
        </p:blipFill>
        <p:spPr>
          <a:xfrm>
            <a:off x="4332538" y="1144925"/>
            <a:ext cx="2342375" cy="1310300"/>
          </a:xfrm>
          <a:prstGeom prst="rect">
            <a:avLst/>
          </a:prstGeom>
          <a:noFill/>
          <a:ln>
            <a:noFill/>
          </a:ln>
        </p:spPr>
      </p:pic>
      <p:sp>
        <p:nvSpPr>
          <p:cNvPr id="506" name="Google Shape;506;p62"/>
          <p:cNvSpPr txBox="1"/>
          <p:nvPr/>
        </p:nvSpPr>
        <p:spPr>
          <a:xfrm>
            <a:off x="4430325" y="655300"/>
            <a:ext cx="21468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2"/>
                </a:solidFill>
              </a:rPr>
              <a:t>Сумма двух волн</a:t>
            </a:r>
            <a:endParaRPr>
              <a:solidFill>
                <a:schemeClr val="dk2"/>
              </a:solidFill>
            </a:endParaRPr>
          </a:p>
        </p:txBody>
      </p:sp>
      <p:cxnSp>
        <p:nvCxnSpPr>
          <p:cNvPr id="507" name="Google Shape;507;p62"/>
          <p:cNvCxnSpPr/>
          <p:nvPr/>
        </p:nvCxnSpPr>
        <p:spPr>
          <a:xfrm>
            <a:off x="3450600" y="1743325"/>
            <a:ext cx="605100" cy="0"/>
          </a:xfrm>
          <a:prstGeom prst="straightConnector1">
            <a:avLst/>
          </a:prstGeom>
          <a:noFill/>
          <a:ln cap="flat" cmpd="sng" w="9525">
            <a:solidFill>
              <a:schemeClr val="dk2"/>
            </a:solidFill>
            <a:prstDash val="solid"/>
            <a:round/>
            <a:headEnd len="med" w="med" type="none"/>
            <a:tailEnd len="med" w="med" type="triangle"/>
          </a:ln>
        </p:spPr>
      </p:cxnSp>
      <p:pic>
        <p:nvPicPr>
          <p:cNvPr id="508" name="Google Shape;508;p62"/>
          <p:cNvPicPr preferRelativeResize="0"/>
          <p:nvPr/>
        </p:nvPicPr>
        <p:blipFill>
          <a:blip r:embed="rId5">
            <a:alphaModFix/>
          </a:blip>
          <a:stretch>
            <a:fillRect/>
          </a:stretch>
        </p:blipFill>
        <p:spPr>
          <a:xfrm>
            <a:off x="4182475" y="3098794"/>
            <a:ext cx="4047300" cy="1667924"/>
          </a:xfrm>
          <a:prstGeom prst="rect">
            <a:avLst/>
          </a:prstGeom>
          <a:noFill/>
          <a:ln>
            <a:noFill/>
          </a:ln>
        </p:spPr>
      </p:pic>
      <p:sp>
        <p:nvSpPr>
          <p:cNvPr id="509" name="Google Shape;509;p62"/>
          <p:cNvSpPr txBox="1"/>
          <p:nvPr/>
        </p:nvSpPr>
        <p:spPr>
          <a:xfrm>
            <a:off x="749300" y="3306525"/>
            <a:ext cx="2506800" cy="13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Как выглядит настоящий звук, например, тут человеческая речь</a:t>
            </a:r>
            <a:endParaRPr sz="1800">
              <a:solidFill>
                <a:schemeClr val="dk2"/>
              </a:solidFill>
            </a:endParaRPr>
          </a:p>
        </p:txBody>
      </p:sp>
      <p:sp>
        <p:nvSpPr>
          <p:cNvPr id="510" name="Google Shape;510;p62"/>
          <p:cNvSpPr txBox="1"/>
          <p:nvPr/>
        </p:nvSpPr>
        <p:spPr>
          <a:xfrm>
            <a:off x="194650" y="4766725"/>
            <a:ext cx="367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rgbClr val="888888"/>
                </a:solidFill>
              </a:rPr>
              <a:t>Images source:</a:t>
            </a:r>
            <a:r>
              <a:rPr lang="ru" sz="1000" u="sng">
                <a:solidFill>
                  <a:schemeClr val="hlink"/>
                </a:solidFill>
                <a:hlinkClick r:id="rId6"/>
              </a:rPr>
              <a:t>https://pudding.cool/2018/02/waveforms/</a:t>
            </a:r>
            <a:r>
              <a:rPr lang="ru" sz="1000"/>
              <a:t> </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3"/>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Harmonics </a:t>
            </a:r>
            <a:endParaRPr b="1" sz="1700">
              <a:solidFill>
                <a:schemeClr val="dk1"/>
              </a:solidFill>
              <a:latin typeface="Wix Madefor Display"/>
              <a:ea typeface="Wix Madefor Display"/>
              <a:cs typeface="Wix Madefor Display"/>
              <a:sym typeface="Wix Madefor Display"/>
            </a:endParaRPr>
          </a:p>
        </p:txBody>
      </p:sp>
      <p:pic>
        <p:nvPicPr>
          <p:cNvPr id="516" name="Google Shape;516;p63"/>
          <p:cNvPicPr preferRelativeResize="0"/>
          <p:nvPr/>
        </p:nvPicPr>
        <p:blipFill>
          <a:blip r:embed="rId3">
            <a:alphaModFix/>
          </a:blip>
          <a:stretch>
            <a:fillRect/>
          </a:stretch>
        </p:blipFill>
        <p:spPr>
          <a:xfrm>
            <a:off x="376975" y="858150"/>
            <a:ext cx="5652724" cy="1902550"/>
          </a:xfrm>
          <a:prstGeom prst="rect">
            <a:avLst/>
          </a:prstGeom>
          <a:noFill/>
          <a:ln>
            <a:noFill/>
          </a:ln>
        </p:spPr>
      </p:pic>
      <p:sp>
        <p:nvSpPr>
          <p:cNvPr id="517" name="Google Shape;517;p63"/>
          <p:cNvSpPr txBox="1"/>
          <p:nvPr/>
        </p:nvSpPr>
        <p:spPr>
          <a:xfrm>
            <a:off x="3927200" y="1189464"/>
            <a:ext cx="198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fundamental frequency</a:t>
            </a:r>
            <a:endParaRPr/>
          </a:p>
        </p:txBody>
      </p:sp>
      <p:sp>
        <p:nvSpPr>
          <p:cNvPr id="518" name="Google Shape;518;p63"/>
          <p:cNvSpPr/>
          <p:nvPr/>
        </p:nvSpPr>
        <p:spPr>
          <a:xfrm>
            <a:off x="3414575" y="871664"/>
            <a:ext cx="397500" cy="176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p63"/>
          <p:cNvSpPr txBox="1"/>
          <p:nvPr/>
        </p:nvSpPr>
        <p:spPr>
          <a:xfrm>
            <a:off x="194650" y="4766725"/>
            <a:ext cx="367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rgbClr val="888888"/>
                </a:solidFill>
              </a:rPr>
              <a:t>Images source:</a:t>
            </a:r>
            <a:r>
              <a:rPr lang="ru" sz="1000" u="sng">
                <a:solidFill>
                  <a:schemeClr val="hlink"/>
                </a:solidFill>
                <a:hlinkClick r:id="rId4"/>
              </a:rPr>
              <a:t>https://pudding.cool/2018/02/waveforms/</a:t>
            </a:r>
            <a:r>
              <a:rPr lang="ru" sz="1000"/>
              <a:t> </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Harmonics </a:t>
            </a:r>
            <a:endParaRPr b="1" sz="1700">
              <a:solidFill>
                <a:schemeClr val="dk1"/>
              </a:solidFill>
              <a:latin typeface="Wix Madefor Display"/>
              <a:ea typeface="Wix Madefor Display"/>
              <a:cs typeface="Wix Madefor Display"/>
              <a:sym typeface="Wix Madefor Display"/>
            </a:endParaRPr>
          </a:p>
        </p:txBody>
      </p:sp>
      <p:pic>
        <p:nvPicPr>
          <p:cNvPr id="525" name="Google Shape;525;p64"/>
          <p:cNvPicPr preferRelativeResize="0"/>
          <p:nvPr/>
        </p:nvPicPr>
        <p:blipFill>
          <a:blip r:embed="rId3">
            <a:alphaModFix/>
          </a:blip>
          <a:stretch>
            <a:fillRect/>
          </a:stretch>
        </p:blipFill>
        <p:spPr>
          <a:xfrm>
            <a:off x="376975" y="2868000"/>
            <a:ext cx="5754876" cy="1936925"/>
          </a:xfrm>
          <a:prstGeom prst="rect">
            <a:avLst/>
          </a:prstGeom>
          <a:noFill/>
          <a:ln>
            <a:noFill/>
          </a:ln>
        </p:spPr>
      </p:pic>
      <p:pic>
        <p:nvPicPr>
          <p:cNvPr id="526" name="Google Shape;526;p64"/>
          <p:cNvPicPr preferRelativeResize="0"/>
          <p:nvPr/>
        </p:nvPicPr>
        <p:blipFill>
          <a:blip r:embed="rId4">
            <a:alphaModFix/>
          </a:blip>
          <a:stretch>
            <a:fillRect/>
          </a:stretch>
        </p:blipFill>
        <p:spPr>
          <a:xfrm>
            <a:off x="588975" y="937300"/>
            <a:ext cx="2342375" cy="1310300"/>
          </a:xfrm>
          <a:prstGeom prst="rect">
            <a:avLst/>
          </a:prstGeom>
          <a:noFill/>
          <a:ln>
            <a:noFill/>
          </a:ln>
        </p:spPr>
      </p:pic>
      <p:sp>
        <p:nvSpPr>
          <p:cNvPr id="527" name="Google Shape;527;p64"/>
          <p:cNvSpPr txBox="1"/>
          <p:nvPr/>
        </p:nvSpPr>
        <p:spPr>
          <a:xfrm>
            <a:off x="686763" y="2522450"/>
            <a:ext cx="21468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2"/>
                </a:solidFill>
              </a:rPr>
              <a:t>Сумма двух волн</a:t>
            </a:r>
            <a:endParaRPr>
              <a:solidFill>
                <a:schemeClr val="dk2"/>
              </a:solidFill>
            </a:endParaRPr>
          </a:p>
        </p:txBody>
      </p:sp>
      <p:sp>
        <p:nvSpPr>
          <p:cNvPr id="528" name="Google Shape;528;p64"/>
          <p:cNvSpPr txBox="1"/>
          <p:nvPr/>
        </p:nvSpPr>
        <p:spPr>
          <a:xfrm>
            <a:off x="3879346" y="2868000"/>
            <a:ext cx="12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solidFill>
                  <a:srgbClr val="4A86E8"/>
                </a:solidFill>
              </a:rPr>
              <a:t>fundamental frequency</a:t>
            </a:r>
            <a:endParaRPr b="1">
              <a:solidFill>
                <a:srgbClr val="4A86E8"/>
              </a:solidFill>
            </a:endParaRPr>
          </a:p>
        </p:txBody>
      </p:sp>
      <p:sp>
        <p:nvSpPr>
          <p:cNvPr id="529" name="Google Shape;529;p64"/>
          <p:cNvSpPr/>
          <p:nvPr/>
        </p:nvSpPr>
        <p:spPr>
          <a:xfrm>
            <a:off x="3440938" y="2867989"/>
            <a:ext cx="397500" cy="1764900"/>
          </a:xfrm>
          <a:prstGeom prst="rect">
            <a:avLst/>
          </a:prstGeom>
          <a:no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30" name="Google Shape;530;p64"/>
          <p:cNvCxnSpPr>
            <a:endCxn id="527" idx="0"/>
          </p:cNvCxnSpPr>
          <p:nvPr/>
        </p:nvCxnSpPr>
        <p:spPr>
          <a:xfrm>
            <a:off x="1760163" y="2247650"/>
            <a:ext cx="0" cy="274800"/>
          </a:xfrm>
          <a:prstGeom prst="straightConnector1">
            <a:avLst/>
          </a:prstGeom>
          <a:noFill/>
          <a:ln cap="flat" cmpd="sng" w="9525">
            <a:solidFill>
              <a:schemeClr val="dk2"/>
            </a:solidFill>
            <a:prstDash val="solid"/>
            <a:round/>
            <a:headEnd len="med" w="med" type="none"/>
            <a:tailEnd len="med" w="med" type="triangle"/>
          </a:ln>
        </p:spPr>
      </p:cxnSp>
      <p:sp>
        <p:nvSpPr>
          <p:cNvPr id="531" name="Google Shape;531;p64"/>
          <p:cNvSpPr/>
          <p:nvPr/>
        </p:nvSpPr>
        <p:spPr>
          <a:xfrm>
            <a:off x="3803600" y="3940675"/>
            <a:ext cx="2260200" cy="864300"/>
          </a:xfrm>
          <a:prstGeom prst="rect">
            <a:avLst/>
          </a:prstGeom>
          <a:no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64"/>
          <p:cNvSpPr txBox="1"/>
          <p:nvPr/>
        </p:nvSpPr>
        <p:spPr>
          <a:xfrm>
            <a:off x="4140138" y="3603475"/>
            <a:ext cx="1833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200">
                <a:solidFill>
                  <a:srgbClr val="A64D79"/>
                </a:solidFill>
              </a:rPr>
              <a:t>harmonics/overtones</a:t>
            </a:r>
            <a:endParaRPr b="1" sz="1200">
              <a:solidFill>
                <a:srgbClr val="A64D79"/>
              </a:solidFill>
            </a:endParaRPr>
          </a:p>
        </p:txBody>
      </p:sp>
      <p:sp>
        <p:nvSpPr>
          <p:cNvPr id="533" name="Google Shape;533;p64"/>
          <p:cNvSpPr txBox="1"/>
          <p:nvPr/>
        </p:nvSpPr>
        <p:spPr>
          <a:xfrm>
            <a:off x="3510625" y="612075"/>
            <a:ext cx="5051700" cy="16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t>Гармоники</a:t>
            </a:r>
            <a:r>
              <a:rPr lang="ru" sz="1100"/>
              <a:t> — это дополнительные частоты, создаваемые определёнными формами волн. Гармоники всегда кратны основной частоте.</a:t>
            </a:r>
            <a:endParaRPr sz="1100"/>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ru" sz="1100"/>
              <a:t>Обозначения: </a:t>
            </a:r>
            <a:endParaRPr sz="1100"/>
          </a:p>
          <a:p>
            <a:pPr indent="0" lvl="0" marL="0" rtl="0" algn="l">
              <a:lnSpc>
                <a:spcPct val="115000"/>
              </a:lnSpc>
              <a:spcBef>
                <a:spcPts val="0"/>
              </a:spcBef>
              <a:spcAft>
                <a:spcPts val="0"/>
              </a:spcAft>
              <a:buNone/>
            </a:pPr>
            <a:r>
              <a:rPr b="1" lang="ru" sz="1100"/>
              <a:t>1f</a:t>
            </a:r>
            <a:r>
              <a:rPr lang="ru" sz="1100"/>
              <a:t> - </a:t>
            </a:r>
            <a:r>
              <a:rPr lang="ru" sz="1100"/>
              <a:t>Fundamental frequency, </a:t>
            </a:r>
            <a:r>
              <a:rPr lang="ru" sz="1100">
                <a:solidFill>
                  <a:schemeClr val="dk1"/>
                </a:solidFill>
              </a:rPr>
              <a:t>1st Harmonic</a:t>
            </a:r>
            <a:endParaRPr sz="1100"/>
          </a:p>
          <a:p>
            <a:pPr indent="0" lvl="0" marL="0" rtl="0" algn="l">
              <a:lnSpc>
                <a:spcPct val="115000"/>
              </a:lnSpc>
              <a:spcBef>
                <a:spcPts val="0"/>
              </a:spcBef>
              <a:spcAft>
                <a:spcPts val="0"/>
              </a:spcAft>
              <a:buNone/>
            </a:pPr>
            <a:r>
              <a:rPr b="1" lang="ru" sz="1100"/>
              <a:t>2f</a:t>
            </a:r>
            <a:r>
              <a:rPr lang="ru" sz="1100"/>
              <a:t> - </a:t>
            </a:r>
            <a:r>
              <a:rPr lang="ru" sz="1100">
                <a:solidFill>
                  <a:schemeClr val="dk1"/>
                </a:solidFill>
              </a:rPr>
              <a:t>1st Overtone, 2nd Harmonic…etc…</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ru" sz="1100">
                <a:solidFill>
                  <a:schemeClr val="dk1"/>
                </a:solidFill>
              </a:rPr>
              <a:t>3</a:t>
            </a:r>
            <a:r>
              <a:rPr b="1" lang="ru" sz="1100">
                <a:solidFill>
                  <a:schemeClr val="dk1"/>
                </a:solidFill>
              </a:rPr>
              <a:t>f</a:t>
            </a:r>
            <a:r>
              <a:rPr lang="ru" sz="1100">
                <a:solidFill>
                  <a:schemeClr val="dk1"/>
                </a:solidFill>
              </a:rPr>
              <a:t> - 2st Overtone, 3nd Harmonic…etc…</a:t>
            </a:r>
            <a:endParaRPr sz="1100">
              <a:solidFill>
                <a:schemeClr val="dk1"/>
              </a:solidFill>
            </a:endParaRPr>
          </a:p>
        </p:txBody>
      </p:sp>
      <p:sp>
        <p:nvSpPr>
          <p:cNvPr id="534" name="Google Shape;534;p64"/>
          <p:cNvSpPr txBox="1"/>
          <p:nvPr/>
        </p:nvSpPr>
        <p:spPr>
          <a:xfrm>
            <a:off x="3879350" y="2323125"/>
            <a:ext cx="2094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200"/>
              <a:t>Это основной тон, который вы слышите.</a:t>
            </a:r>
            <a:endParaRPr sz="1200"/>
          </a:p>
        </p:txBody>
      </p:sp>
      <p:sp>
        <p:nvSpPr>
          <p:cNvPr id="535" name="Google Shape;535;p64"/>
          <p:cNvSpPr txBox="1"/>
          <p:nvPr/>
        </p:nvSpPr>
        <p:spPr>
          <a:xfrm>
            <a:off x="6265450" y="2098150"/>
            <a:ext cx="24927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200">
                <a:solidFill>
                  <a:schemeClr val="dk1"/>
                </a:solidFill>
              </a:rPr>
              <a:t>Если сыграть одну и ту же ноту (одинаковую основную частоту) </a:t>
            </a:r>
            <a:endParaRPr sz="1200">
              <a:solidFill>
                <a:schemeClr val="dk1"/>
              </a:solidFill>
            </a:endParaRPr>
          </a:p>
        </p:txBody>
      </p:sp>
      <p:pic>
        <p:nvPicPr>
          <p:cNvPr id="536" name="Google Shape;536;p64" title="guitar.png"/>
          <p:cNvPicPr preferRelativeResize="0"/>
          <p:nvPr/>
        </p:nvPicPr>
        <p:blipFill>
          <a:blip r:embed="rId5">
            <a:alphaModFix/>
          </a:blip>
          <a:stretch>
            <a:fillRect/>
          </a:stretch>
        </p:blipFill>
        <p:spPr>
          <a:xfrm rot="-3362166">
            <a:off x="6681550" y="2871279"/>
            <a:ext cx="484176" cy="484169"/>
          </a:xfrm>
          <a:prstGeom prst="rect">
            <a:avLst/>
          </a:prstGeom>
          <a:noFill/>
          <a:ln>
            <a:noFill/>
          </a:ln>
        </p:spPr>
      </p:pic>
      <p:pic>
        <p:nvPicPr>
          <p:cNvPr id="537" name="Google Shape;537;p64" title="violin.png"/>
          <p:cNvPicPr preferRelativeResize="0"/>
          <p:nvPr/>
        </p:nvPicPr>
        <p:blipFill>
          <a:blip r:embed="rId6">
            <a:alphaModFix/>
          </a:blip>
          <a:stretch>
            <a:fillRect/>
          </a:stretch>
        </p:blipFill>
        <p:spPr>
          <a:xfrm rot="-1555881">
            <a:off x="7960617" y="2855806"/>
            <a:ext cx="515089" cy="515089"/>
          </a:xfrm>
          <a:prstGeom prst="rect">
            <a:avLst/>
          </a:prstGeom>
          <a:noFill/>
          <a:ln>
            <a:noFill/>
          </a:ln>
        </p:spPr>
      </p:pic>
      <p:sp>
        <p:nvSpPr>
          <p:cNvPr id="538" name="Google Shape;538;p64"/>
          <p:cNvSpPr txBox="1"/>
          <p:nvPr/>
        </p:nvSpPr>
        <p:spPr>
          <a:xfrm>
            <a:off x="6529625" y="3546875"/>
            <a:ext cx="2094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200">
                <a:solidFill>
                  <a:schemeClr val="dk1"/>
                </a:solidFill>
              </a:rPr>
              <a:t>почему они будут звучать совершенно по-разному?</a:t>
            </a:r>
            <a:endParaRPr sz="1200"/>
          </a:p>
        </p:txBody>
      </p:sp>
      <p:sp>
        <p:nvSpPr>
          <p:cNvPr id="539" name="Google Shape;539;p64"/>
          <p:cNvSpPr txBox="1"/>
          <p:nvPr/>
        </p:nvSpPr>
        <p:spPr>
          <a:xfrm>
            <a:off x="6465825" y="4217850"/>
            <a:ext cx="2589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100"/>
              <a:t>Уникальное сочетание и относительная громкость гармоник дают уникальный </a:t>
            </a:r>
            <a:r>
              <a:rPr b="1" lang="ru" sz="1100"/>
              <a:t>тембр</a:t>
            </a:r>
            <a:r>
              <a:rPr lang="ru" sz="1100"/>
              <a:t> звуку.</a:t>
            </a:r>
            <a:endParaRPr sz="1100"/>
          </a:p>
        </p:txBody>
      </p:sp>
      <p:cxnSp>
        <p:nvCxnSpPr>
          <p:cNvPr id="540" name="Google Shape;540;p64"/>
          <p:cNvCxnSpPr/>
          <p:nvPr/>
        </p:nvCxnSpPr>
        <p:spPr>
          <a:xfrm>
            <a:off x="7576625" y="4128575"/>
            <a:ext cx="1200" cy="176100"/>
          </a:xfrm>
          <a:prstGeom prst="straightConnector1">
            <a:avLst/>
          </a:prstGeom>
          <a:noFill/>
          <a:ln cap="flat" cmpd="sng" w="9525">
            <a:solidFill>
              <a:schemeClr val="dk2"/>
            </a:solidFill>
            <a:prstDash val="solid"/>
            <a:round/>
            <a:headEnd len="med" w="med" type="none"/>
            <a:tailEnd len="med" w="med" type="triangle"/>
          </a:ln>
        </p:spPr>
      </p:cxnSp>
      <p:sp>
        <p:nvSpPr>
          <p:cNvPr id="541" name="Google Shape;541;p64"/>
          <p:cNvSpPr txBox="1"/>
          <p:nvPr/>
        </p:nvSpPr>
        <p:spPr>
          <a:xfrm>
            <a:off x="194650" y="4766725"/>
            <a:ext cx="367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rgbClr val="888888"/>
                </a:solidFill>
              </a:rPr>
              <a:t>Images source:</a:t>
            </a:r>
            <a:r>
              <a:rPr lang="ru" sz="1000" u="sng">
                <a:solidFill>
                  <a:schemeClr val="hlink"/>
                </a:solidFill>
                <a:hlinkClick r:id="rId7"/>
              </a:rPr>
              <a:t>https://pudding.cool/2018/02/waveforms/</a:t>
            </a:r>
            <a:r>
              <a:rPr lang="ru" sz="1000"/>
              <a:t>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nvSpPr>
        <p:spPr>
          <a:xfrm>
            <a:off x="217750" y="209325"/>
            <a:ext cx="5682300" cy="47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200">
                <a:solidFill>
                  <a:schemeClr val="dk1"/>
                </a:solidFill>
                <a:latin typeface="Wix Madefor Display"/>
                <a:ea typeface="Wix Madefor Display"/>
                <a:cs typeface="Wix Madefor Display"/>
                <a:sym typeface="Wix Madefor Display"/>
              </a:rPr>
              <a:t>Sound representation:</a:t>
            </a:r>
            <a:endParaRPr b="1" sz="1200">
              <a:solidFill>
                <a:schemeClr val="dk1"/>
              </a:solidFill>
              <a:latin typeface="Wix Madefor Display"/>
              <a:ea typeface="Wix Madefor Display"/>
              <a:cs typeface="Wix Madefor Display"/>
              <a:sym typeface="Wix Madefor Display"/>
            </a:endParaRPr>
          </a:p>
          <a:p>
            <a:pPr indent="-304800" lvl="0" marL="4572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What is a sound?</a:t>
            </a:r>
            <a:endParaRPr sz="1200">
              <a:solidFill>
                <a:schemeClr val="dk1"/>
              </a:solidFill>
              <a:latin typeface="Wix Madefor Display"/>
              <a:ea typeface="Wix Madefor Display"/>
              <a:cs typeface="Wix Madefor Display"/>
              <a:sym typeface="Wix Madefor Display"/>
            </a:endParaRPr>
          </a:p>
          <a:p>
            <a:pPr indent="-304800" lvl="0" marL="4572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Properties of a sound wave</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Amplitude</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Frequency</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Phase</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Power, Energy, Intensity, Pressure level</a:t>
            </a:r>
            <a:endParaRPr sz="1200">
              <a:solidFill>
                <a:schemeClr val="dk1"/>
              </a:solidFill>
              <a:latin typeface="Wix Madefor Display"/>
              <a:ea typeface="Wix Madefor Display"/>
              <a:cs typeface="Wix Madefor Display"/>
              <a:sym typeface="Wix Madefor Display"/>
            </a:endParaRPr>
          </a:p>
          <a:p>
            <a:pPr indent="-304800" lvl="0" marL="4572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Discretization</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in Time (Sample rate, Shannon-Nyquist Theorem, Aliasing)</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in Amplitude (Bit depth)</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Number of channels</a:t>
            </a:r>
            <a:endParaRPr sz="1200">
              <a:solidFill>
                <a:schemeClr val="dk1"/>
              </a:solidFill>
              <a:latin typeface="Wix Madefor Display"/>
              <a:ea typeface="Wix Madefor Display"/>
              <a:cs typeface="Wix Madefor Display"/>
              <a:sym typeface="Wix Madefor Display"/>
            </a:endParaRPr>
          </a:p>
          <a:p>
            <a:pPr indent="-304800" lvl="2" marL="13716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mono, </a:t>
            </a:r>
            <a:r>
              <a:rPr lang="ru" sz="1200">
                <a:solidFill>
                  <a:schemeClr val="dk1"/>
                </a:solidFill>
                <a:latin typeface="Wix Madefor Display"/>
                <a:ea typeface="Wix Madefor Display"/>
                <a:cs typeface="Wix Madefor Display"/>
                <a:sym typeface="Wix Madefor Display"/>
              </a:rPr>
              <a:t>stereo</a:t>
            </a:r>
            <a:endParaRPr sz="1200">
              <a:solidFill>
                <a:schemeClr val="dk1"/>
              </a:solidFill>
              <a:latin typeface="Wix Madefor Display"/>
              <a:ea typeface="Wix Madefor Display"/>
              <a:cs typeface="Wix Madefor Display"/>
              <a:sym typeface="Wix Madefor Display"/>
            </a:endParaRPr>
          </a:p>
          <a:p>
            <a:pPr indent="-304800" lvl="2" marL="13716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spatial audio</a:t>
            </a:r>
            <a:endParaRPr sz="1200">
              <a:solidFill>
                <a:schemeClr val="dk1"/>
              </a:solidFill>
              <a:latin typeface="Wix Madefor Display"/>
              <a:ea typeface="Wix Madefor Display"/>
              <a:cs typeface="Wix Madefor Display"/>
              <a:sym typeface="Wix Madefor Display"/>
            </a:endParaRPr>
          </a:p>
          <a:p>
            <a:pPr indent="-304800" lvl="0" marL="4572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Audio formats</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Uncompressed:</a:t>
            </a:r>
            <a:endParaRPr sz="1200">
              <a:solidFill>
                <a:schemeClr val="dk1"/>
              </a:solidFill>
              <a:latin typeface="Wix Madefor Display"/>
              <a:ea typeface="Wix Madefor Display"/>
              <a:cs typeface="Wix Madefor Display"/>
              <a:sym typeface="Wix Madefor Display"/>
            </a:endParaRPr>
          </a:p>
          <a:p>
            <a:pPr indent="-304800" lvl="2" marL="13716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wav, aiff</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Lossless compression:</a:t>
            </a:r>
            <a:endParaRPr sz="1200">
              <a:solidFill>
                <a:schemeClr val="dk1"/>
              </a:solidFill>
              <a:latin typeface="Wix Madefor Display"/>
              <a:ea typeface="Wix Madefor Display"/>
              <a:cs typeface="Wix Madefor Display"/>
              <a:sym typeface="Wix Madefor Display"/>
            </a:endParaRPr>
          </a:p>
          <a:p>
            <a:pPr indent="-304800" lvl="2" marL="13716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flac, alac…</a:t>
            </a:r>
            <a:endParaRPr sz="1200">
              <a:solidFill>
                <a:schemeClr val="dk1"/>
              </a:solidFill>
              <a:latin typeface="Wix Madefor Display"/>
              <a:ea typeface="Wix Madefor Display"/>
              <a:cs typeface="Wix Madefor Display"/>
              <a:sym typeface="Wix Madefor Display"/>
            </a:endParaRPr>
          </a:p>
          <a:p>
            <a:pPr indent="-304800" lvl="1" marL="9144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Lossy compression:</a:t>
            </a:r>
            <a:endParaRPr sz="1200">
              <a:solidFill>
                <a:schemeClr val="dk1"/>
              </a:solidFill>
              <a:latin typeface="Wix Madefor Display"/>
              <a:ea typeface="Wix Madefor Display"/>
              <a:cs typeface="Wix Madefor Display"/>
              <a:sym typeface="Wix Madefor Display"/>
            </a:endParaRPr>
          </a:p>
          <a:p>
            <a:pPr indent="-304800" lvl="2" marL="13716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mp3, opus</a:t>
            </a:r>
            <a:endParaRPr sz="1200">
              <a:solidFill>
                <a:schemeClr val="dk1"/>
              </a:solidFill>
              <a:latin typeface="Wix Madefor Display"/>
              <a:ea typeface="Wix Madefor Display"/>
              <a:cs typeface="Wix Madefor Display"/>
              <a:sym typeface="Wix Madefor Display"/>
            </a:endParaRPr>
          </a:p>
          <a:p>
            <a:pPr indent="-304800" lvl="0" marL="457200" rtl="0" algn="l">
              <a:spcBef>
                <a:spcPts val="0"/>
              </a:spcBef>
              <a:spcAft>
                <a:spcPts val="0"/>
              </a:spcAft>
              <a:buClr>
                <a:schemeClr val="dk1"/>
              </a:buClr>
              <a:buSzPts val="1200"/>
              <a:buFont typeface="Wix Madefor Display"/>
              <a:buChar char="-"/>
            </a:pPr>
            <a:r>
              <a:rPr lang="ru" sz="1200">
                <a:solidFill>
                  <a:schemeClr val="dk1"/>
                </a:solidFill>
                <a:latin typeface="Wix Madefor Display"/>
                <a:ea typeface="Wix Madefor Display"/>
                <a:cs typeface="Wix Madefor Display"/>
                <a:sym typeface="Wix Madefor Display"/>
              </a:rPr>
              <a:t>Audio plots and its interpretation</a:t>
            </a:r>
            <a:endParaRPr sz="1200">
              <a:solidFill>
                <a:schemeClr val="dk1"/>
              </a:solidFill>
              <a:latin typeface="Wix Madefor Display"/>
              <a:ea typeface="Wix Madefor Display"/>
              <a:cs typeface="Wix Madefor Display"/>
              <a:sym typeface="Wix Madefor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Phase. </a:t>
            </a:r>
            <a:endParaRPr b="1" sz="1700">
              <a:solidFill>
                <a:schemeClr val="dk1"/>
              </a:solidFill>
              <a:latin typeface="Wix Madefor Display"/>
              <a:ea typeface="Wix Madefor Display"/>
              <a:cs typeface="Wix Madefor Display"/>
              <a:sym typeface="Wix Madefor Display"/>
            </a:endParaRPr>
          </a:p>
        </p:txBody>
      </p:sp>
      <p:pic>
        <p:nvPicPr>
          <p:cNvPr id="547" name="Google Shape;547;p65"/>
          <p:cNvPicPr preferRelativeResize="0"/>
          <p:nvPr/>
        </p:nvPicPr>
        <p:blipFill>
          <a:blip r:embed="rId3">
            <a:alphaModFix/>
          </a:blip>
          <a:stretch>
            <a:fillRect/>
          </a:stretch>
        </p:blipFill>
        <p:spPr>
          <a:xfrm>
            <a:off x="2291525" y="1061338"/>
            <a:ext cx="5011875" cy="3198924"/>
          </a:xfrm>
          <a:prstGeom prst="rect">
            <a:avLst/>
          </a:prstGeom>
          <a:noFill/>
          <a:ln>
            <a:noFill/>
          </a:ln>
        </p:spPr>
      </p:pic>
      <p:cxnSp>
        <p:nvCxnSpPr>
          <p:cNvPr id="548" name="Google Shape;548;p65"/>
          <p:cNvCxnSpPr/>
          <p:nvPr/>
        </p:nvCxnSpPr>
        <p:spPr>
          <a:xfrm>
            <a:off x="3421600" y="1373075"/>
            <a:ext cx="0" cy="593700"/>
          </a:xfrm>
          <a:prstGeom prst="straightConnector1">
            <a:avLst/>
          </a:prstGeom>
          <a:noFill/>
          <a:ln cap="flat" cmpd="sng" w="19050">
            <a:solidFill>
              <a:srgbClr val="FF0000"/>
            </a:solidFill>
            <a:prstDash val="dash"/>
            <a:round/>
            <a:headEnd len="med" w="med" type="none"/>
            <a:tailEnd len="med" w="med" type="none"/>
          </a:ln>
        </p:spPr>
      </p:cxnSp>
      <p:sp>
        <p:nvSpPr>
          <p:cNvPr id="549" name="Google Shape;549;p65"/>
          <p:cNvSpPr txBox="1"/>
          <p:nvPr/>
        </p:nvSpPr>
        <p:spPr>
          <a:xfrm>
            <a:off x="3109850" y="1617875"/>
            <a:ext cx="4380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FF0000"/>
                </a:solidFill>
              </a:rPr>
              <a:t>x2</a:t>
            </a:r>
            <a:endParaRPr sz="1200">
              <a:solidFill>
                <a:srgbClr val="FF0000"/>
              </a:solidFill>
            </a:endParaRPr>
          </a:p>
        </p:txBody>
      </p:sp>
      <p:sp>
        <p:nvSpPr>
          <p:cNvPr id="550" name="Google Shape;550;p65"/>
          <p:cNvSpPr txBox="1"/>
          <p:nvPr/>
        </p:nvSpPr>
        <p:spPr>
          <a:xfrm>
            <a:off x="645700" y="1291325"/>
            <a:ext cx="1796100" cy="10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2"/>
                </a:solidFill>
              </a:rPr>
              <a:t>Амплитуда увеличилась в два раза</a:t>
            </a:r>
            <a:endParaRPr sz="1500">
              <a:solidFill>
                <a:schemeClr val="dk2"/>
              </a:solidFill>
            </a:endParaRPr>
          </a:p>
        </p:txBody>
      </p:sp>
      <p:pic>
        <p:nvPicPr>
          <p:cNvPr id="551" name="Google Shape;551;p65"/>
          <p:cNvPicPr preferRelativeResize="0"/>
          <p:nvPr/>
        </p:nvPicPr>
        <p:blipFill>
          <a:blip r:embed="rId4">
            <a:alphaModFix/>
          </a:blip>
          <a:stretch>
            <a:fillRect/>
          </a:stretch>
        </p:blipFill>
        <p:spPr>
          <a:xfrm>
            <a:off x="3896613" y="165679"/>
            <a:ext cx="2593902" cy="446400"/>
          </a:xfrm>
          <a:prstGeom prst="rect">
            <a:avLst/>
          </a:prstGeom>
          <a:noFill/>
          <a:ln>
            <a:noFill/>
          </a:ln>
        </p:spPr>
      </p:pic>
      <p:pic>
        <p:nvPicPr>
          <p:cNvPr id="552" name="Google Shape;552;p65"/>
          <p:cNvPicPr preferRelativeResize="0"/>
          <p:nvPr/>
        </p:nvPicPr>
        <p:blipFill>
          <a:blip r:embed="rId5">
            <a:alphaModFix/>
          </a:blip>
          <a:stretch>
            <a:fillRect/>
          </a:stretch>
        </p:blipFill>
        <p:spPr>
          <a:xfrm>
            <a:off x="4368913" y="672725"/>
            <a:ext cx="857088" cy="446400"/>
          </a:xfrm>
          <a:prstGeom prst="rect">
            <a:avLst/>
          </a:prstGeom>
          <a:noFill/>
          <a:ln>
            <a:noFill/>
          </a:ln>
        </p:spPr>
      </p:pic>
      <p:pic>
        <p:nvPicPr>
          <p:cNvPr id="553" name="Google Shape;553;p65"/>
          <p:cNvPicPr preferRelativeResize="0"/>
          <p:nvPr/>
        </p:nvPicPr>
        <p:blipFill>
          <a:blip r:embed="rId6">
            <a:alphaModFix/>
          </a:blip>
          <a:stretch>
            <a:fillRect/>
          </a:stretch>
        </p:blipFill>
        <p:spPr>
          <a:xfrm>
            <a:off x="144075" y="4226025"/>
            <a:ext cx="2901700" cy="81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6"/>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Phase. Noise Canceling. </a:t>
            </a:r>
            <a:endParaRPr b="1" sz="1700">
              <a:solidFill>
                <a:schemeClr val="dk1"/>
              </a:solidFill>
              <a:latin typeface="Wix Madefor Display"/>
              <a:ea typeface="Wix Madefor Display"/>
              <a:cs typeface="Wix Madefor Display"/>
              <a:sym typeface="Wix Madefor Display"/>
            </a:endParaRPr>
          </a:p>
        </p:txBody>
      </p:sp>
      <p:pic>
        <p:nvPicPr>
          <p:cNvPr id="559" name="Google Shape;559;p66"/>
          <p:cNvPicPr preferRelativeResize="0"/>
          <p:nvPr/>
        </p:nvPicPr>
        <p:blipFill>
          <a:blip r:embed="rId3">
            <a:alphaModFix/>
          </a:blip>
          <a:stretch>
            <a:fillRect/>
          </a:stretch>
        </p:blipFill>
        <p:spPr>
          <a:xfrm>
            <a:off x="191750" y="1265500"/>
            <a:ext cx="4265357" cy="2694175"/>
          </a:xfrm>
          <a:prstGeom prst="rect">
            <a:avLst/>
          </a:prstGeom>
          <a:noFill/>
          <a:ln>
            <a:noFill/>
          </a:ln>
        </p:spPr>
      </p:pic>
      <p:pic>
        <p:nvPicPr>
          <p:cNvPr id="560" name="Google Shape;560;p66"/>
          <p:cNvPicPr preferRelativeResize="0"/>
          <p:nvPr/>
        </p:nvPicPr>
        <p:blipFill>
          <a:blip r:embed="rId4">
            <a:alphaModFix/>
          </a:blip>
          <a:stretch>
            <a:fillRect/>
          </a:stretch>
        </p:blipFill>
        <p:spPr>
          <a:xfrm>
            <a:off x="2188275" y="753249"/>
            <a:ext cx="945375" cy="481400"/>
          </a:xfrm>
          <a:prstGeom prst="rect">
            <a:avLst/>
          </a:prstGeom>
          <a:noFill/>
          <a:ln>
            <a:noFill/>
          </a:ln>
        </p:spPr>
      </p:pic>
      <p:pic>
        <p:nvPicPr>
          <p:cNvPr id="561" name="Google Shape;561;p66"/>
          <p:cNvPicPr preferRelativeResize="0"/>
          <p:nvPr/>
        </p:nvPicPr>
        <p:blipFill>
          <a:blip r:embed="rId5">
            <a:alphaModFix/>
          </a:blip>
          <a:stretch>
            <a:fillRect/>
          </a:stretch>
        </p:blipFill>
        <p:spPr>
          <a:xfrm>
            <a:off x="4572000" y="1265501"/>
            <a:ext cx="4265351" cy="2694175"/>
          </a:xfrm>
          <a:prstGeom prst="rect">
            <a:avLst/>
          </a:prstGeom>
          <a:noFill/>
          <a:ln>
            <a:noFill/>
          </a:ln>
        </p:spPr>
      </p:pic>
      <p:cxnSp>
        <p:nvCxnSpPr>
          <p:cNvPr id="562" name="Google Shape;562;p66"/>
          <p:cNvCxnSpPr/>
          <p:nvPr/>
        </p:nvCxnSpPr>
        <p:spPr>
          <a:xfrm flipH="1" rot="10800000">
            <a:off x="4833725" y="2651150"/>
            <a:ext cx="698700" cy="1433400"/>
          </a:xfrm>
          <a:prstGeom prst="straightConnector1">
            <a:avLst/>
          </a:prstGeom>
          <a:noFill/>
          <a:ln cap="flat" cmpd="sng" w="9525">
            <a:solidFill>
              <a:srgbClr val="FF0000"/>
            </a:solidFill>
            <a:prstDash val="solid"/>
            <a:round/>
            <a:headEnd len="med" w="med" type="none"/>
            <a:tailEnd len="med" w="med" type="triangle"/>
          </a:ln>
        </p:spPr>
      </p:cxnSp>
      <p:sp>
        <p:nvSpPr>
          <p:cNvPr id="563" name="Google Shape;563;p66"/>
          <p:cNvSpPr txBox="1"/>
          <p:nvPr/>
        </p:nvSpPr>
        <p:spPr>
          <a:xfrm>
            <a:off x="4149375" y="4127775"/>
            <a:ext cx="3630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rgbClr val="FF0000"/>
                </a:solidFill>
              </a:rPr>
              <a:t>Они взаимно уничтожат друг друга!</a:t>
            </a:r>
            <a:endParaRPr sz="1500">
              <a:solidFill>
                <a:srgbClr val="FF0000"/>
              </a:solidFill>
            </a:endParaRPr>
          </a:p>
        </p:txBody>
      </p:sp>
      <p:sp>
        <p:nvSpPr>
          <p:cNvPr id="564" name="Google Shape;564;p66"/>
          <p:cNvSpPr txBox="1"/>
          <p:nvPr/>
        </p:nvSpPr>
        <p:spPr>
          <a:xfrm>
            <a:off x="4149375" y="4487950"/>
            <a:ext cx="32613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2"/>
                </a:solidFill>
              </a:rPr>
              <a:t>Это буквально как работает шумоподавление в наушниках.</a:t>
            </a:r>
            <a:endParaRPr sz="1500">
              <a:solidFill>
                <a:schemeClr val="dk2"/>
              </a:solidFill>
            </a:endParaRPr>
          </a:p>
        </p:txBody>
      </p:sp>
      <p:cxnSp>
        <p:nvCxnSpPr>
          <p:cNvPr id="565" name="Google Shape;565;p66"/>
          <p:cNvCxnSpPr>
            <a:stCxn id="559" idx="3"/>
            <a:endCxn id="561" idx="1"/>
          </p:cNvCxnSpPr>
          <p:nvPr/>
        </p:nvCxnSpPr>
        <p:spPr>
          <a:xfrm>
            <a:off x="4457107" y="2612587"/>
            <a:ext cx="114900" cy="0"/>
          </a:xfrm>
          <a:prstGeom prst="straightConnector1">
            <a:avLst/>
          </a:prstGeom>
          <a:noFill/>
          <a:ln cap="flat" cmpd="sng" w="9525">
            <a:solidFill>
              <a:schemeClr val="dk2"/>
            </a:solidFill>
            <a:prstDash val="solid"/>
            <a:round/>
            <a:headEnd len="med" w="med" type="none"/>
            <a:tailEnd len="med" w="med" type="triangle"/>
          </a:ln>
        </p:spPr>
      </p:cxnSp>
      <p:pic>
        <p:nvPicPr>
          <p:cNvPr id="566" name="Google Shape;566;p66"/>
          <p:cNvPicPr preferRelativeResize="0"/>
          <p:nvPr/>
        </p:nvPicPr>
        <p:blipFill>
          <a:blip r:embed="rId6">
            <a:alphaModFix/>
          </a:blip>
          <a:stretch>
            <a:fillRect/>
          </a:stretch>
        </p:blipFill>
        <p:spPr>
          <a:xfrm>
            <a:off x="144075" y="4226025"/>
            <a:ext cx="2901700" cy="81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7"/>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Phase. Noise Canceling. </a:t>
            </a:r>
            <a:endParaRPr b="1" sz="1700">
              <a:solidFill>
                <a:schemeClr val="dk1"/>
              </a:solidFill>
              <a:latin typeface="Wix Madefor Display"/>
              <a:ea typeface="Wix Madefor Display"/>
              <a:cs typeface="Wix Madefor Display"/>
              <a:sym typeface="Wix Madefor Display"/>
            </a:endParaRPr>
          </a:p>
        </p:txBody>
      </p:sp>
      <p:pic>
        <p:nvPicPr>
          <p:cNvPr id="572" name="Google Shape;572;p67"/>
          <p:cNvPicPr preferRelativeResize="0"/>
          <p:nvPr/>
        </p:nvPicPr>
        <p:blipFill>
          <a:blip r:embed="rId3">
            <a:alphaModFix/>
          </a:blip>
          <a:stretch>
            <a:fillRect/>
          </a:stretch>
        </p:blipFill>
        <p:spPr>
          <a:xfrm>
            <a:off x="375725" y="878875"/>
            <a:ext cx="5114475" cy="2869425"/>
          </a:xfrm>
          <a:prstGeom prst="rect">
            <a:avLst/>
          </a:prstGeom>
          <a:noFill/>
          <a:ln>
            <a:noFill/>
          </a:ln>
        </p:spPr>
      </p:pic>
      <p:sp>
        <p:nvSpPr>
          <p:cNvPr id="573" name="Google Shape;573;p67"/>
          <p:cNvSpPr txBox="1"/>
          <p:nvPr/>
        </p:nvSpPr>
        <p:spPr>
          <a:xfrm>
            <a:off x="338575" y="3609100"/>
            <a:ext cx="481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888888"/>
                </a:solidFill>
              </a:rPr>
              <a:t>Source</a:t>
            </a:r>
            <a:r>
              <a:rPr lang="ru" sz="1200">
                <a:solidFill>
                  <a:srgbClr val="888888"/>
                </a:solidFill>
              </a:rPr>
              <a:t>: </a:t>
            </a:r>
            <a:r>
              <a:rPr lang="ru" sz="1200" u="sng">
                <a:solidFill>
                  <a:schemeClr val="hlink"/>
                </a:solidFill>
                <a:hlinkClick r:id="rId4"/>
              </a:rPr>
              <a:t>https://ash-asia.zendesk.com/hc/en-us/articles/41558869165721-How-do-Active-Noise-Canceling-A-N-C-headphones-work</a:t>
            </a:r>
            <a:r>
              <a:rPr lang="ru" sz="1200">
                <a:solidFill>
                  <a:srgbClr val="888888"/>
                </a:solidFill>
              </a:rPr>
              <a:t> </a:t>
            </a:r>
            <a:endParaRPr sz="1200">
              <a:solidFill>
                <a:srgbClr val="888888"/>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8"/>
          <p:cNvSpPr txBox="1"/>
          <p:nvPr/>
        </p:nvSpPr>
        <p:spPr>
          <a:xfrm>
            <a:off x="0" y="165675"/>
            <a:ext cx="6029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latin typeface="Wix Madefor Display"/>
                <a:ea typeface="Wix Madefor Display"/>
                <a:cs typeface="Wix Madefor Display"/>
                <a:sym typeface="Wix Madefor Display"/>
              </a:rPr>
              <a:t>Properties of Sound Waves: Phase. </a:t>
            </a:r>
            <a:endParaRPr b="1" sz="1700">
              <a:solidFill>
                <a:schemeClr val="dk1"/>
              </a:solidFill>
              <a:latin typeface="Wix Madefor Display"/>
              <a:ea typeface="Wix Madefor Display"/>
              <a:cs typeface="Wix Madefor Display"/>
              <a:sym typeface="Wix Madefor Display"/>
            </a:endParaRPr>
          </a:p>
        </p:txBody>
      </p:sp>
      <p:pic>
        <p:nvPicPr>
          <p:cNvPr id="579" name="Google Shape;579;p68"/>
          <p:cNvPicPr preferRelativeResize="0"/>
          <p:nvPr/>
        </p:nvPicPr>
        <p:blipFill>
          <a:blip r:embed="rId3">
            <a:alphaModFix/>
          </a:blip>
          <a:stretch>
            <a:fillRect/>
          </a:stretch>
        </p:blipFill>
        <p:spPr>
          <a:xfrm>
            <a:off x="166825" y="1334450"/>
            <a:ext cx="3917726" cy="2474601"/>
          </a:xfrm>
          <a:prstGeom prst="rect">
            <a:avLst/>
          </a:prstGeom>
          <a:noFill/>
          <a:ln>
            <a:noFill/>
          </a:ln>
        </p:spPr>
      </p:pic>
      <p:pic>
        <p:nvPicPr>
          <p:cNvPr id="580" name="Google Shape;580;p68"/>
          <p:cNvPicPr preferRelativeResize="0"/>
          <p:nvPr/>
        </p:nvPicPr>
        <p:blipFill>
          <a:blip r:embed="rId4">
            <a:alphaModFix/>
          </a:blip>
          <a:stretch>
            <a:fillRect/>
          </a:stretch>
        </p:blipFill>
        <p:spPr>
          <a:xfrm>
            <a:off x="4614975" y="1310650"/>
            <a:ext cx="3951599" cy="2522201"/>
          </a:xfrm>
          <a:prstGeom prst="rect">
            <a:avLst/>
          </a:prstGeom>
          <a:noFill/>
          <a:ln>
            <a:noFill/>
          </a:ln>
        </p:spPr>
      </p:pic>
      <p:pic>
        <p:nvPicPr>
          <p:cNvPr id="581" name="Google Shape;581;p68"/>
          <p:cNvPicPr preferRelativeResize="0"/>
          <p:nvPr/>
        </p:nvPicPr>
        <p:blipFill>
          <a:blip r:embed="rId5">
            <a:alphaModFix/>
          </a:blip>
          <a:stretch>
            <a:fillRect/>
          </a:stretch>
        </p:blipFill>
        <p:spPr>
          <a:xfrm>
            <a:off x="1924525" y="815600"/>
            <a:ext cx="876665" cy="446400"/>
          </a:xfrm>
          <a:prstGeom prst="rect">
            <a:avLst/>
          </a:prstGeom>
          <a:noFill/>
          <a:ln>
            <a:noFill/>
          </a:ln>
        </p:spPr>
      </p:pic>
      <p:pic>
        <p:nvPicPr>
          <p:cNvPr id="582" name="Google Shape;582;p68"/>
          <p:cNvPicPr preferRelativeResize="0"/>
          <p:nvPr/>
        </p:nvPicPr>
        <p:blipFill>
          <a:blip r:embed="rId6">
            <a:alphaModFix/>
          </a:blip>
          <a:stretch>
            <a:fillRect/>
          </a:stretch>
        </p:blipFill>
        <p:spPr>
          <a:xfrm>
            <a:off x="144075" y="4226025"/>
            <a:ext cx="2901700" cy="81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9"/>
          <p:cNvSpPr txBox="1"/>
          <p:nvPr>
            <p:ph idx="2" type="body"/>
          </p:nvPr>
        </p:nvSpPr>
        <p:spPr>
          <a:xfrm>
            <a:off x="581425" y="1501925"/>
            <a:ext cx="4470300" cy="711000"/>
          </a:xfrm>
          <a:prstGeom prst="rect">
            <a:avLst/>
          </a:prstGeom>
          <a:noFill/>
          <a:ln>
            <a:noFill/>
          </a:ln>
        </p:spPr>
        <p:txBody>
          <a:bodyPr anchorCtr="0" anchor="t" bIns="34275" lIns="68575" spcFirstLastPara="1" rIns="68575" wrap="square" tIns="34275">
            <a:noAutofit/>
          </a:bodyPr>
          <a:lstStyle/>
          <a:p>
            <a:pPr indent="0" lvl="0" marL="0" rtl="0" algn="l">
              <a:lnSpc>
                <a:spcPct val="70000"/>
              </a:lnSpc>
              <a:spcBef>
                <a:spcPts val="0"/>
              </a:spcBef>
              <a:spcAft>
                <a:spcPts val="0"/>
              </a:spcAft>
              <a:buClr>
                <a:srgbClr val="EDECED"/>
              </a:buClr>
              <a:buSzPts val="2870"/>
              <a:buNone/>
            </a:pPr>
            <a:r>
              <a:rPr lang="ru" sz="3270"/>
              <a:t>Discretization of an audio signal</a:t>
            </a:r>
            <a:endParaRPr sz="3270"/>
          </a:p>
        </p:txBody>
      </p:sp>
      <p:sp>
        <p:nvSpPr>
          <p:cNvPr id="588" name="Google Shape;588;p69"/>
          <p:cNvSpPr txBox="1"/>
          <p:nvPr>
            <p:ph idx="1" type="subTitle"/>
          </p:nvPr>
        </p:nvSpPr>
        <p:spPr>
          <a:xfrm>
            <a:off x="542419" y="2571751"/>
            <a:ext cx="2910600" cy="5205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1400"/>
              <a:buNone/>
            </a:pPr>
            <a:r>
              <a:rPr lang="ru">
                <a:latin typeface="Wix Madefor Display"/>
                <a:ea typeface="Wix Madefor Display"/>
                <a:cs typeface="Wix Madefor Display"/>
                <a:sym typeface="Wix Madefor Display"/>
              </a:rPr>
              <a:t>Lecture: Intro to Speech Processing</a:t>
            </a:r>
            <a:endParaRPr>
              <a:latin typeface="Wix Madefor Display"/>
              <a:ea typeface="Wix Madefor Display"/>
              <a:cs typeface="Wix Madefor Display"/>
              <a:sym typeface="Wix Madefor Displ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0"/>
          <p:cNvSpPr txBox="1"/>
          <p:nvPr/>
        </p:nvSpPr>
        <p:spPr>
          <a:xfrm>
            <a:off x="248950" y="171875"/>
            <a:ext cx="63930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Discretization Pipeline: Analogue to Digital Converter</a:t>
            </a:r>
            <a:endParaRPr b="1" sz="1800">
              <a:solidFill>
                <a:schemeClr val="dk1"/>
              </a:solidFill>
              <a:latin typeface="Wix Madefor Display"/>
              <a:ea typeface="Wix Madefor Display"/>
              <a:cs typeface="Wix Madefor Display"/>
              <a:sym typeface="Wix Madefor Display"/>
            </a:endParaRPr>
          </a:p>
        </p:txBody>
      </p:sp>
      <p:pic>
        <p:nvPicPr>
          <p:cNvPr id="594" name="Google Shape;594;p70" title="audio_sound_pipeline.png"/>
          <p:cNvPicPr preferRelativeResize="0"/>
          <p:nvPr/>
        </p:nvPicPr>
        <p:blipFill rotWithShape="1">
          <a:blip r:embed="rId3">
            <a:alphaModFix/>
          </a:blip>
          <a:srcRect b="4484" l="19358" r="53491" t="1494"/>
          <a:stretch/>
        </p:blipFill>
        <p:spPr>
          <a:xfrm rot="5400000">
            <a:off x="3575175" y="-2147801"/>
            <a:ext cx="1748074" cy="7484426"/>
          </a:xfrm>
          <a:prstGeom prst="rect">
            <a:avLst/>
          </a:prstGeom>
          <a:noFill/>
          <a:ln>
            <a:noFill/>
          </a:ln>
        </p:spPr>
      </p:pic>
      <p:pic>
        <p:nvPicPr>
          <p:cNvPr id="595" name="Google Shape;595;p70" title="speak.png"/>
          <p:cNvPicPr preferRelativeResize="0"/>
          <p:nvPr/>
        </p:nvPicPr>
        <p:blipFill>
          <a:blip r:embed="rId4">
            <a:alphaModFix/>
          </a:blip>
          <a:stretch>
            <a:fillRect/>
          </a:stretch>
        </p:blipFill>
        <p:spPr>
          <a:xfrm>
            <a:off x="660921" y="947766"/>
            <a:ext cx="556810" cy="720558"/>
          </a:xfrm>
          <a:prstGeom prst="rect">
            <a:avLst/>
          </a:prstGeom>
          <a:noFill/>
          <a:ln>
            <a:noFill/>
          </a:ln>
        </p:spPr>
      </p:pic>
      <p:sp>
        <p:nvSpPr>
          <p:cNvPr id="596" name="Google Shape;596;p70"/>
          <p:cNvSpPr txBox="1"/>
          <p:nvPr/>
        </p:nvSpPr>
        <p:spPr>
          <a:xfrm>
            <a:off x="348200" y="2283625"/>
            <a:ext cx="4572000" cy="26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ru" sz="1000">
                <a:solidFill>
                  <a:schemeClr val="dk1"/>
                </a:solidFill>
              </a:rPr>
              <a:t>Принцип работы микрофона</a:t>
            </a:r>
            <a:r>
              <a:rPr b="1" lang="ru" sz="1000">
                <a:solidFill>
                  <a:schemeClr val="dk1"/>
                </a:solidFill>
              </a:rPr>
              <a:t>: </a:t>
            </a:r>
            <a:endParaRPr sz="1000">
              <a:solidFill>
                <a:schemeClr val="dk1"/>
              </a:solidFill>
            </a:endParaRPr>
          </a:p>
          <a:p>
            <a:pPr indent="-292100" lvl="0" marL="457200" rtl="0" algn="l">
              <a:lnSpc>
                <a:spcPct val="115000"/>
              </a:lnSpc>
              <a:spcBef>
                <a:spcPts val="400"/>
              </a:spcBef>
              <a:spcAft>
                <a:spcPts val="0"/>
              </a:spcAft>
              <a:buClr>
                <a:schemeClr val="dk1"/>
              </a:buClr>
              <a:buSzPts val="1000"/>
              <a:buAutoNum type="arabicPeriod"/>
            </a:pPr>
            <a:r>
              <a:rPr lang="ru" sz="1000">
                <a:solidFill>
                  <a:schemeClr val="dk1"/>
                </a:solidFill>
              </a:rPr>
              <a:t>Диафрагма (очень тонкая, гибкая мембрана), которая находится внутри микрофона, подвергается воздействию звуковых колебаний воздуха. Когда звуковые волны достигают ее, она начинает колебаться из-за изменения давления воздуха.</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ru" sz="1000">
                <a:solidFill>
                  <a:schemeClr val="dk1"/>
                </a:solidFill>
              </a:rPr>
              <a:t>Физическое движение диафрагмы преобразуется в электрический сигнал. Это основа работы микрофона, и именно этим отличаются разные типы микрофонов, т.е. тем как движение диафрагмы конвертируется в электрический сигнал.</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ru" sz="1000">
                <a:solidFill>
                  <a:schemeClr val="dk1"/>
                </a:solidFill>
              </a:rPr>
              <a:t>Слабый электрический сигнал передается из микрофона по кабелю (обычно XLR или разъему) на усилитель или аудиоинтерфейс.</a:t>
            </a:r>
            <a:endParaRPr b="1" sz="1000">
              <a:solidFill>
                <a:schemeClr val="dk1"/>
              </a:solidFill>
            </a:endParaRPr>
          </a:p>
        </p:txBody>
      </p:sp>
      <p:pic>
        <p:nvPicPr>
          <p:cNvPr id="597" name="Google Shape;597;p70"/>
          <p:cNvPicPr preferRelativeResize="0"/>
          <p:nvPr/>
        </p:nvPicPr>
        <p:blipFill>
          <a:blip r:embed="rId5">
            <a:alphaModFix/>
          </a:blip>
          <a:stretch>
            <a:fillRect/>
          </a:stretch>
        </p:blipFill>
        <p:spPr>
          <a:xfrm>
            <a:off x="5084649" y="2399800"/>
            <a:ext cx="1903651" cy="1072787"/>
          </a:xfrm>
          <a:prstGeom prst="rect">
            <a:avLst/>
          </a:prstGeom>
          <a:noFill/>
          <a:ln>
            <a:noFill/>
          </a:ln>
        </p:spPr>
      </p:pic>
      <p:pic>
        <p:nvPicPr>
          <p:cNvPr id="598" name="Google Shape;598;p70"/>
          <p:cNvPicPr preferRelativeResize="0"/>
          <p:nvPr/>
        </p:nvPicPr>
        <p:blipFill>
          <a:blip r:embed="rId6">
            <a:alphaModFix/>
          </a:blip>
          <a:stretch>
            <a:fillRect/>
          </a:stretch>
        </p:blipFill>
        <p:spPr>
          <a:xfrm>
            <a:off x="5084650" y="3635400"/>
            <a:ext cx="1859774" cy="1001574"/>
          </a:xfrm>
          <a:prstGeom prst="rect">
            <a:avLst/>
          </a:prstGeom>
          <a:noFill/>
          <a:ln>
            <a:noFill/>
          </a:ln>
        </p:spPr>
      </p:pic>
      <p:pic>
        <p:nvPicPr>
          <p:cNvPr id="599" name="Google Shape;599;p70"/>
          <p:cNvPicPr preferRelativeResize="0"/>
          <p:nvPr/>
        </p:nvPicPr>
        <p:blipFill>
          <a:blip r:embed="rId7">
            <a:alphaModFix/>
          </a:blip>
          <a:stretch>
            <a:fillRect/>
          </a:stretch>
        </p:blipFill>
        <p:spPr>
          <a:xfrm>
            <a:off x="7122388" y="2283628"/>
            <a:ext cx="281991" cy="1130299"/>
          </a:xfrm>
          <a:prstGeom prst="rect">
            <a:avLst/>
          </a:prstGeom>
          <a:noFill/>
          <a:ln>
            <a:noFill/>
          </a:ln>
        </p:spPr>
      </p:pic>
      <p:pic>
        <p:nvPicPr>
          <p:cNvPr id="600" name="Google Shape;600;p70"/>
          <p:cNvPicPr preferRelativeResize="0"/>
          <p:nvPr/>
        </p:nvPicPr>
        <p:blipFill>
          <a:blip r:embed="rId8">
            <a:alphaModFix/>
          </a:blip>
          <a:stretch>
            <a:fillRect/>
          </a:stretch>
        </p:blipFill>
        <p:spPr>
          <a:xfrm>
            <a:off x="7016125" y="3587543"/>
            <a:ext cx="494530" cy="1182750"/>
          </a:xfrm>
          <a:prstGeom prst="rect">
            <a:avLst/>
          </a:prstGeom>
          <a:noFill/>
          <a:ln>
            <a:noFill/>
          </a:ln>
        </p:spPr>
      </p:pic>
      <p:sp>
        <p:nvSpPr>
          <p:cNvPr id="601" name="Google Shape;601;p70"/>
          <p:cNvSpPr txBox="1"/>
          <p:nvPr/>
        </p:nvSpPr>
        <p:spPr>
          <a:xfrm>
            <a:off x="5180700" y="4738325"/>
            <a:ext cx="935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700" u="sng">
                <a:solidFill>
                  <a:schemeClr val="hlink"/>
                </a:solidFill>
                <a:hlinkClick r:id="rId9"/>
              </a:rPr>
              <a:t>Link to the source</a:t>
            </a:r>
            <a:endParaRPr sz="700"/>
          </a:p>
        </p:txBody>
      </p:sp>
      <p:sp>
        <p:nvSpPr>
          <p:cNvPr id="602" name="Google Shape;602;p70"/>
          <p:cNvSpPr txBox="1"/>
          <p:nvPr/>
        </p:nvSpPr>
        <p:spPr>
          <a:xfrm>
            <a:off x="7538475" y="2538725"/>
            <a:ext cx="1091700" cy="4461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900">
                <a:solidFill>
                  <a:schemeClr val="dk2"/>
                </a:solidFill>
              </a:rPr>
              <a:t>Динамический микрофон</a:t>
            </a:r>
            <a:endParaRPr sz="900">
              <a:solidFill>
                <a:schemeClr val="dk2"/>
              </a:solidFill>
            </a:endParaRPr>
          </a:p>
        </p:txBody>
      </p:sp>
      <p:sp>
        <p:nvSpPr>
          <p:cNvPr id="603" name="Google Shape;603;p70"/>
          <p:cNvSpPr txBox="1"/>
          <p:nvPr/>
        </p:nvSpPr>
        <p:spPr>
          <a:xfrm>
            <a:off x="7582350" y="3913138"/>
            <a:ext cx="1091700" cy="4461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900">
                <a:solidFill>
                  <a:schemeClr val="dk2"/>
                </a:solidFill>
              </a:rPr>
              <a:t>Конденсаторный</a:t>
            </a:r>
            <a:r>
              <a:rPr lang="ru" sz="900">
                <a:solidFill>
                  <a:schemeClr val="dk2"/>
                </a:solidFill>
              </a:rPr>
              <a:t> микрофон</a:t>
            </a:r>
            <a:endParaRPr sz="9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1"/>
          <p:cNvSpPr txBox="1"/>
          <p:nvPr/>
        </p:nvSpPr>
        <p:spPr>
          <a:xfrm>
            <a:off x="280175" y="115675"/>
            <a:ext cx="60540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Analog to Digital Converter: </a:t>
            </a:r>
            <a:r>
              <a:rPr b="1" lang="ru" sz="1800">
                <a:solidFill>
                  <a:schemeClr val="dk1"/>
                </a:solidFill>
              </a:rPr>
              <a:t>Time Discretization</a:t>
            </a:r>
            <a:endParaRPr b="1" sz="1800">
              <a:solidFill>
                <a:schemeClr val="dk1"/>
              </a:solidFill>
            </a:endParaRPr>
          </a:p>
        </p:txBody>
      </p:sp>
      <p:sp>
        <p:nvSpPr>
          <p:cNvPr id="609" name="Google Shape;609;p71"/>
          <p:cNvSpPr txBox="1"/>
          <p:nvPr/>
        </p:nvSpPr>
        <p:spPr>
          <a:xfrm>
            <a:off x="5400900" y="1201675"/>
            <a:ext cx="3323700" cy="714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The </a:t>
            </a:r>
            <a:r>
              <a:rPr b="1" lang="ru" sz="1100">
                <a:solidFill>
                  <a:schemeClr val="dk1"/>
                </a:solidFill>
              </a:rPr>
              <a:t>sampling rate</a:t>
            </a:r>
            <a:r>
              <a:rPr lang="ru" sz="1100">
                <a:solidFill>
                  <a:schemeClr val="dk1"/>
                </a:solidFill>
              </a:rPr>
              <a:t> (also called sampling frequency) is the number of samples taken in one second and is measured in hertz (Hz). </a:t>
            </a:r>
            <a:endParaRPr sz="1200">
              <a:solidFill>
                <a:schemeClr val="dk2"/>
              </a:solidFill>
            </a:endParaRPr>
          </a:p>
        </p:txBody>
      </p:sp>
      <p:pic>
        <p:nvPicPr>
          <p:cNvPr id="610" name="Google Shape;610;p71"/>
          <p:cNvPicPr preferRelativeResize="0"/>
          <p:nvPr/>
        </p:nvPicPr>
        <p:blipFill>
          <a:blip r:embed="rId3">
            <a:alphaModFix/>
          </a:blip>
          <a:stretch>
            <a:fillRect/>
          </a:stretch>
        </p:blipFill>
        <p:spPr>
          <a:xfrm>
            <a:off x="470150" y="757175"/>
            <a:ext cx="4217775" cy="1914075"/>
          </a:xfrm>
          <a:prstGeom prst="rect">
            <a:avLst/>
          </a:prstGeom>
          <a:noFill/>
          <a:ln>
            <a:noFill/>
          </a:ln>
        </p:spPr>
      </p:pic>
      <p:cxnSp>
        <p:nvCxnSpPr>
          <p:cNvPr id="611" name="Google Shape;611;p71"/>
          <p:cNvCxnSpPr>
            <a:stCxn id="610" idx="2"/>
          </p:cNvCxnSpPr>
          <p:nvPr/>
        </p:nvCxnSpPr>
        <p:spPr>
          <a:xfrm>
            <a:off x="2579038" y="2671250"/>
            <a:ext cx="8400" cy="317700"/>
          </a:xfrm>
          <a:prstGeom prst="straightConnector1">
            <a:avLst/>
          </a:prstGeom>
          <a:noFill/>
          <a:ln cap="flat" cmpd="sng" w="9525">
            <a:solidFill>
              <a:schemeClr val="dk2"/>
            </a:solidFill>
            <a:prstDash val="solid"/>
            <a:round/>
            <a:headEnd len="med" w="med" type="none"/>
            <a:tailEnd len="med" w="med" type="triangle"/>
          </a:ln>
        </p:spPr>
      </p:cxnSp>
      <p:pic>
        <p:nvPicPr>
          <p:cNvPr id="612" name="Google Shape;612;p71"/>
          <p:cNvPicPr preferRelativeResize="0"/>
          <p:nvPr/>
        </p:nvPicPr>
        <p:blipFill>
          <a:blip r:embed="rId4">
            <a:alphaModFix/>
          </a:blip>
          <a:stretch>
            <a:fillRect/>
          </a:stretch>
        </p:blipFill>
        <p:spPr>
          <a:xfrm>
            <a:off x="474363" y="3088375"/>
            <a:ext cx="4217775" cy="191407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2"/>
          <p:cNvSpPr txBox="1"/>
          <p:nvPr/>
        </p:nvSpPr>
        <p:spPr>
          <a:xfrm>
            <a:off x="280175" y="115675"/>
            <a:ext cx="60540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Analog to Digital Converter: </a:t>
            </a:r>
            <a:r>
              <a:rPr b="1" lang="ru" sz="1800">
                <a:solidFill>
                  <a:schemeClr val="dk1"/>
                </a:solidFill>
              </a:rPr>
              <a:t>Time Discretization</a:t>
            </a:r>
            <a:endParaRPr b="1" sz="1800">
              <a:solidFill>
                <a:schemeClr val="dk1"/>
              </a:solidFill>
            </a:endParaRPr>
          </a:p>
        </p:txBody>
      </p:sp>
      <p:sp>
        <p:nvSpPr>
          <p:cNvPr id="618" name="Google Shape;618;p72"/>
          <p:cNvSpPr txBox="1"/>
          <p:nvPr/>
        </p:nvSpPr>
        <p:spPr>
          <a:xfrm>
            <a:off x="5400900" y="1201675"/>
            <a:ext cx="3323700" cy="714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The </a:t>
            </a:r>
            <a:r>
              <a:rPr b="1" lang="ru" sz="1100">
                <a:solidFill>
                  <a:schemeClr val="dk1"/>
                </a:solidFill>
              </a:rPr>
              <a:t>sampling rate</a:t>
            </a:r>
            <a:r>
              <a:rPr lang="ru" sz="1100">
                <a:solidFill>
                  <a:schemeClr val="dk1"/>
                </a:solidFill>
              </a:rPr>
              <a:t> (also called sampling frequency) is the number of samples taken in one second and is measured in hertz (Hz). </a:t>
            </a:r>
            <a:endParaRPr sz="1200">
              <a:solidFill>
                <a:schemeClr val="dk2"/>
              </a:solidFill>
            </a:endParaRPr>
          </a:p>
        </p:txBody>
      </p:sp>
      <p:pic>
        <p:nvPicPr>
          <p:cNvPr id="619" name="Google Shape;619;p72"/>
          <p:cNvPicPr preferRelativeResize="0"/>
          <p:nvPr/>
        </p:nvPicPr>
        <p:blipFill>
          <a:blip r:embed="rId3">
            <a:alphaModFix/>
          </a:blip>
          <a:stretch>
            <a:fillRect/>
          </a:stretch>
        </p:blipFill>
        <p:spPr>
          <a:xfrm>
            <a:off x="470150" y="757175"/>
            <a:ext cx="4217775" cy="1914075"/>
          </a:xfrm>
          <a:prstGeom prst="rect">
            <a:avLst/>
          </a:prstGeom>
          <a:noFill/>
          <a:ln>
            <a:noFill/>
          </a:ln>
        </p:spPr>
      </p:pic>
      <p:cxnSp>
        <p:nvCxnSpPr>
          <p:cNvPr id="620" name="Google Shape;620;p72"/>
          <p:cNvCxnSpPr>
            <a:stCxn id="619" idx="2"/>
          </p:cNvCxnSpPr>
          <p:nvPr/>
        </p:nvCxnSpPr>
        <p:spPr>
          <a:xfrm>
            <a:off x="2579038" y="2671250"/>
            <a:ext cx="8400" cy="317700"/>
          </a:xfrm>
          <a:prstGeom prst="straightConnector1">
            <a:avLst/>
          </a:prstGeom>
          <a:noFill/>
          <a:ln cap="flat" cmpd="sng" w="9525">
            <a:solidFill>
              <a:schemeClr val="dk2"/>
            </a:solidFill>
            <a:prstDash val="solid"/>
            <a:round/>
            <a:headEnd len="med" w="med" type="none"/>
            <a:tailEnd len="med" w="med" type="triangle"/>
          </a:ln>
        </p:spPr>
      </p:cxnSp>
      <p:pic>
        <p:nvPicPr>
          <p:cNvPr id="621" name="Google Shape;621;p72"/>
          <p:cNvPicPr preferRelativeResize="0"/>
          <p:nvPr/>
        </p:nvPicPr>
        <p:blipFill>
          <a:blip r:embed="rId4">
            <a:alphaModFix/>
          </a:blip>
          <a:stretch>
            <a:fillRect/>
          </a:stretch>
        </p:blipFill>
        <p:spPr>
          <a:xfrm>
            <a:off x="505501" y="3094975"/>
            <a:ext cx="4147062" cy="188198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3"/>
          <p:cNvSpPr txBox="1"/>
          <p:nvPr/>
        </p:nvSpPr>
        <p:spPr>
          <a:xfrm>
            <a:off x="280175" y="115675"/>
            <a:ext cx="60540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Analog to Digital Converter: </a:t>
            </a:r>
            <a:r>
              <a:rPr b="1" lang="ru" sz="1800">
                <a:solidFill>
                  <a:schemeClr val="dk1"/>
                </a:solidFill>
              </a:rPr>
              <a:t>Time Discretization</a:t>
            </a:r>
            <a:endParaRPr b="1" sz="1800">
              <a:solidFill>
                <a:schemeClr val="dk1"/>
              </a:solidFill>
            </a:endParaRPr>
          </a:p>
        </p:txBody>
      </p:sp>
      <p:sp>
        <p:nvSpPr>
          <p:cNvPr id="627" name="Google Shape;627;p73"/>
          <p:cNvSpPr txBox="1"/>
          <p:nvPr/>
        </p:nvSpPr>
        <p:spPr>
          <a:xfrm>
            <a:off x="5400900" y="1201675"/>
            <a:ext cx="3323700" cy="714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The </a:t>
            </a:r>
            <a:r>
              <a:rPr b="1" lang="ru" sz="1100">
                <a:solidFill>
                  <a:schemeClr val="dk1"/>
                </a:solidFill>
              </a:rPr>
              <a:t>sampling rate</a:t>
            </a:r>
            <a:r>
              <a:rPr lang="ru" sz="1100">
                <a:solidFill>
                  <a:schemeClr val="dk1"/>
                </a:solidFill>
              </a:rPr>
              <a:t> (also called sampling frequency) is the number of samples taken in one second and is measured in hertz (Hz). </a:t>
            </a:r>
            <a:endParaRPr sz="1200">
              <a:solidFill>
                <a:schemeClr val="dk2"/>
              </a:solidFill>
            </a:endParaRPr>
          </a:p>
        </p:txBody>
      </p:sp>
      <p:pic>
        <p:nvPicPr>
          <p:cNvPr id="628" name="Google Shape;628;p73"/>
          <p:cNvPicPr preferRelativeResize="0"/>
          <p:nvPr/>
        </p:nvPicPr>
        <p:blipFill>
          <a:blip r:embed="rId3">
            <a:alphaModFix/>
          </a:blip>
          <a:stretch>
            <a:fillRect/>
          </a:stretch>
        </p:blipFill>
        <p:spPr>
          <a:xfrm>
            <a:off x="470150" y="757175"/>
            <a:ext cx="4217775" cy="1914075"/>
          </a:xfrm>
          <a:prstGeom prst="rect">
            <a:avLst/>
          </a:prstGeom>
          <a:noFill/>
          <a:ln>
            <a:noFill/>
          </a:ln>
        </p:spPr>
      </p:pic>
      <p:cxnSp>
        <p:nvCxnSpPr>
          <p:cNvPr id="629" name="Google Shape;629;p73"/>
          <p:cNvCxnSpPr>
            <a:stCxn id="628" idx="2"/>
          </p:cNvCxnSpPr>
          <p:nvPr/>
        </p:nvCxnSpPr>
        <p:spPr>
          <a:xfrm>
            <a:off x="2579038" y="2671250"/>
            <a:ext cx="8400" cy="317700"/>
          </a:xfrm>
          <a:prstGeom prst="straightConnector1">
            <a:avLst/>
          </a:prstGeom>
          <a:noFill/>
          <a:ln cap="flat" cmpd="sng" w="9525">
            <a:solidFill>
              <a:schemeClr val="dk2"/>
            </a:solidFill>
            <a:prstDash val="solid"/>
            <a:round/>
            <a:headEnd len="med" w="med" type="none"/>
            <a:tailEnd len="med" w="med" type="triangle"/>
          </a:ln>
        </p:spPr>
      </p:cxnSp>
      <p:pic>
        <p:nvPicPr>
          <p:cNvPr id="630" name="Google Shape;630;p73"/>
          <p:cNvPicPr preferRelativeResize="0"/>
          <p:nvPr/>
        </p:nvPicPr>
        <p:blipFill>
          <a:blip r:embed="rId4">
            <a:alphaModFix/>
          </a:blip>
          <a:stretch>
            <a:fillRect/>
          </a:stretch>
        </p:blipFill>
        <p:spPr>
          <a:xfrm>
            <a:off x="474361" y="3116725"/>
            <a:ext cx="4217773" cy="1914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4"/>
          <p:cNvSpPr txBox="1"/>
          <p:nvPr/>
        </p:nvSpPr>
        <p:spPr>
          <a:xfrm>
            <a:off x="280175" y="115675"/>
            <a:ext cx="60540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Analog to Digital Converter: </a:t>
            </a:r>
            <a:r>
              <a:rPr b="1" lang="ru" sz="1800">
                <a:solidFill>
                  <a:schemeClr val="dk1"/>
                </a:solidFill>
              </a:rPr>
              <a:t>Time Discretization</a:t>
            </a:r>
            <a:endParaRPr b="1" sz="1800">
              <a:solidFill>
                <a:schemeClr val="dk1"/>
              </a:solidFill>
            </a:endParaRPr>
          </a:p>
        </p:txBody>
      </p:sp>
      <p:sp>
        <p:nvSpPr>
          <p:cNvPr id="636" name="Google Shape;636;p74"/>
          <p:cNvSpPr txBox="1"/>
          <p:nvPr/>
        </p:nvSpPr>
        <p:spPr>
          <a:xfrm>
            <a:off x="5400900" y="1201675"/>
            <a:ext cx="3323700" cy="714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The </a:t>
            </a:r>
            <a:r>
              <a:rPr b="1" lang="ru" sz="1100">
                <a:solidFill>
                  <a:schemeClr val="dk1"/>
                </a:solidFill>
              </a:rPr>
              <a:t>sampling rate</a:t>
            </a:r>
            <a:r>
              <a:rPr lang="ru" sz="1100">
                <a:solidFill>
                  <a:schemeClr val="dk1"/>
                </a:solidFill>
              </a:rPr>
              <a:t> (also called sampling frequency) is the number of samples taken in one second and is measured in hertz (Hz). </a:t>
            </a:r>
            <a:endParaRPr sz="1200">
              <a:solidFill>
                <a:schemeClr val="dk2"/>
              </a:solidFill>
            </a:endParaRPr>
          </a:p>
        </p:txBody>
      </p:sp>
      <p:pic>
        <p:nvPicPr>
          <p:cNvPr id="637" name="Google Shape;637;p74"/>
          <p:cNvPicPr preferRelativeResize="0"/>
          <p:nvPr/>
        </p:nvPicPr>
        <p:blipFill>
          <a:blip r:embed="rId3">
            <a:alphaModFix/>
          </a:blip>
          <a:stretch>
            <a:fillRect/>
          </a:stretch>
        </p:blipFill>
        <p:spPr>
          <a:xfrm>
            <a:off x="470150" y="757175"/>
            <a:ext cx="4217775" cy="1914075"/>
          </a:xfrm>
          <a:prstGeom prst="rect">
            <a:avLst/>
          </a:prstGeom>
          <a:noFill/>
          <a:ln>
            <a:noFill/>
          </a:ln>
        </p:spPr>
      </p:pic>
      <p:cxnSp>
        <p:nvCxnSpPr>
          <p:cNvPr id="638" name="Google Shape;638;p74"/>
          <p:cNvCxnSpPr>
            <a:stCxn id="637" idx="2"/>
          </p:cNvCxnSpPr>
          <p:nvPr/>
        </p:nvCxnSpPr>
        <p:spPr>
          <a:xfrm>
            <a:off x="2579038" y="2671250"/>
            <a:ext cx="8400" cy="317700"/>
          </a:xfrm>
          <a:prstGeom prst="straightConnector1">
            <a:avLst/>
          </a:prstGeom>
          <a:noFill/>
          <a:ln cap="flat" cmpd="sng" w="9525">
            <a:solidFill>
              <a:schemeClr val="dk2"/>
            </a:solidFill>
            <a:prstDash val="solid"/>
            <a:round/>
            <a:headEnd len="med" w="med" type="none"/>
            <a:tailEnd len="med" w="med" type="triangle"/>
          </a:ln>
        </p:spPr>
      </p:cxnSp>
      <p:pic>
        <p:nvPicPr>
          <p:cNvPr id="639" name="Google Shape;639;p74"/>
          <p:cNvPicPr preferRelativeResize="0"/>
          <p:nvPr/>
        </p:nvPicPr>
        <p:blipFill>
          <a:blip r:embed="rId4">
            <a:alphaModFix/>
          </a:blip>
          <a:stretch>
            <a:fillRect/>
          </a:stretch>
        </p:blipFill>
        <p:spPr>
          <a:xfrm>
            <a:off x="436624" y="3114725"/>
            <a:ext cx="4284825" cy="1944504"/>
          </a:xfrm>
          <a:prstGeom prst="rect">
            <a:avLst/>
          </a:prstGeom>
          <a:noFill/>
          <a:ln>
            <a:noFill/>
          </a:ln>
        </p:spPr>
      </p:pic>
      <p:sp>
        <p:nvSpPr>
          <p:cNvPr id="640" name="Google Shape;640;p74"/>
          <p:cNvSpPr txBox="1"/>
          <p:nvPr/>
        </p:nvSpPr>
        <p:spPr>
          <a:xfrm>
            <a:off x="5521200" y="3718600"/>
            <a:ext cx="3083100" cy="587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idx="1" type="subTitle"/>
          </p:nvPr>
        </p:nvSpPr>
        <p:spPr>
          <a:xfrm>
            <a:off x="638250" y="2603350"/>
            <a:ext cx="3239700" cy="359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1400"/>
              <a:buNone/>
            </a:pPr>
            <a:r>
              <a:rPr lang="ru">
                <a:latin typeface="Wix Madefor Display"/>
                <a:ea typeface="Wix Madefor Display"/>
                <a:cs typeface="Wix Madefor Display"/>
                <a:sym typeface="Wix Madefor Display"/>
              </a:rPr>
              <a:t>Lecture: Intro to Speech Processing</a:t>
            </a:r>
            <a:endParaRPr>
              <a:latin typeface="Wix Madefor Display"/>
              <a:ea typeface="Wix Madefor Display"/>
              <a:cs typeface="Wix Madefor Display"/>
              <a:sym typeface="Wix Madefor Display"/>
            </a:endParaRPr>
          </a:p>
        </p:txBody>
      </p:sp>
      <p:sp>
        <p:nvSpPr>
          <p:cNvPr id="168" name="Google Shape;168;p30"/>
          <p:cNvSpPr txBox="1"/>
          <p:nvPr>
            <p:ph idx="2" type="body"/>
          </p:nvPr>
        </p:nvSpPr>
        <p:spPr>
          <a:xfrm>
            <a:off x="581425" y="1501925"/>
            <a:ext cx="4470300" cy="7110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4100"/>
              <a:buNone/>
            </a:pPr>
            <a:r>
              <a:rPr lang="ru"/>
              <a:t>What is a sound?</a:t>
            </a:r>
            <a:endParaRPr/>
          </a:p>
        </p:txBody>
      </p:sp>
      <p:pic>
        <p:nvPicPr>
          <p:cNvPr id="169" name="Google Shape;169;p30" title="audio_sound_pipeline.png"/>
          <p:cNvPicPr preferRelativeResize="0"/>
          <p:nvPr/>
        </p:nvPicPr>
        <p:blipFill rotWithShape="1">
          <a:blip r:embed="rId3">
            <a:alphaModFix/>
          </a:blip>
          <a:srcRect b="4484" l="15395" r="53490" t="1494"/>
          <a:stretch/>
        </p:blipFill>
        <p:spPr>
          <a:xfrm rot="5400000">
            <a:off x="2473751" y="1349350"/>
            <a:ext cx="898624" cy="4344673"/>
          </a:xfrm>
          <a:prstGeom prst="rect">
            <a:avLst/>
          </a:prstGeom>
          <a:noFill/>
          <a:ln>
            <a:noFill/>
          </a:ln>
        </p:spPr>
      </p:pic>
      <p:sp>
        <p:nvSpPr>
          <p:cNvPr id="170" name="Google Shape;170;p30"/>
          <p:cNvSpPr/>
          <p:nvPr/>
        </p:nvSpPr>
        <p:spPr>
          <a:xfrm>
            <a:off x="1053850" y="3268175"/>
            <a:ext cx="277800" cy="39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1" name="Google Shape;171;p30" title="speak.png"/>
          <p:cNvPicPr preferRelativeResize="0"/>
          <p:nvPr/>
        </p:nvPicPr>
        <p:blipFill>
          <a:blip r:embed="rId4">
            <a:alphaModFix/>
          </a:blip>
          <a:stretch>
            <a:fillRect/>
          </a:stretch>
        </p:blipFill>
        <p:spPr>
          <a:xfrm>
            <a:off x="963550" y="3302300"/>
            <a:ext cx="323226" cy="3232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5"/>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646" name="Google Shape;646;p75"/>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647" name="Google Shape;647;p75"/>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pic>
        <p:nvPicPr>
          <p:cNvPr id="648" name="Google Shape;648;p75"/>
          <p:cNvPicPr preferRelativeResize="0"/>
          <p:nvPr/>
        </p:nvPicPr>
        <p:blipFill>
          <a:blip r:embed="rId3">
            <a:alphaModFix/>
          </a:blip>
          <a:stretch>
            <a:fillRect/>
          </a:stretch>
        </p:blipFill>
        <p:spPr>
          <a:xfrm>
            <a:off x="418925" y="2768625"/>
            <a:ext cx="4561540" cy="2070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6"/>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654" name="Google Shape;654;p76"/>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655" name="Google Shape;655;p76"/>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pic>
        <p:nvPicPr>
          <p:cNvPr id="656" name="Google Shape;656;p76"/>
          <p:cNvPicPr preferRelativeResize="0"/>
          <p:nvPr/>
        </p:nvPicPr>
        <p:blipFill>
          <a:blip r:embed="rId3">
            <a:alphaModFix/>
          </a:blip>
          <a:stretch>
            <a:fillRect/>
          </a:stretch>
        </p:blipFill>
        <p:spPr>
          <a:xfrm>
            <a:off x="411750" y="2768625"/>
            <a:ext cx="4561540" cy="2070075"/>
          </a:xfrm>
          <a:prstGeom prst="rect">
            <a:avLst/>
          </a:prstGeom>
          <a:noFill/>
          <a:ln>
            <a:noFill/>
          </a:ln>
        </p:spPr>
      </p:pic>
      <p:sp>
        <p:nvSpPr>
          <p:cNvPr id="657" name="Google Shape;657;p76"/>
          <p:cNvSpPr txBox="1"/>
          <p:nvPr/>
        </p:nvSpPr>
        <p:spPr>
          <a:xfrm>
            <a:off x="5244375" y="2996750"/>
            <a:ext cx="2831100" cy="13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Можете ли вы определить какой был оригинальный сигнал после дискретизации?</a:t>
            </a:r>
            <a:endParaRPr sz="18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7"/>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663" name="Google Shape;663;p77"/>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664" name="Google Shape;664;p77"/>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
        <p:nvSpPr>
          <p:cNvPr id="665" name="Google Shape;665;p77"/>
          <p:cNvSpPr txBox="1"/>
          <p:nvPr/>
        </p:nvSpPr>
        <p:spPr>
          <a:xfrm>
            <a:off x="5244375" y="2996750"/>
            <a:ext cx="2831100" cy="13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Можете ли вы определить какой был оригинальный сигнал после дискретизации?</a:t>
            </a:r>
            <a:endParaRPr sz="1800">
              <a:solidFill>
                <a:schemeClr val="dk2"/>
              </a:solidFill>
            </a:endParaRPr>
          </a:p>
        </p:txBody>
      </p:sp>
      <p:pic>
        <p:nvPicPr>
          <p:cNvPr id="666" name="Google Shape;666;p77"/>
          <p:cNvPicPr preferRelativeResize="0"/>
          <p:nvPr/>
        </p:nvPicPr>
        <p:blipFill>
          <a:blip r:embed="rId3">
            <a:alphaModFix/>
          </a:blip>
          <a:stretch>
            <a:fillRect/>
          </a:stretch>
        </p:blipFill>
        <p:spPr>
          <a:xfrm>
            <a:off x="378325" y="2768625"/>
            <a:ext cx="4561540" cy="2070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8"/>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672" name="Google Shape;672;p78"/>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673" name="Google Shape;673;p78"/>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
        <p:nvSpPr>
          <p:cNvPr id="674" name="Google Shape;674;p78"/>
          <p:cNvSpPr txBox="1"/>
          <p:nvPr/>
        </p:nvSpPr>
        <p:spPr>
          <a:xfrm>
            <a:off x="5244375" y="2996750"/>
            <a:ext cx="2831100" cy="13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Можете ли вы определить какой был оригинальный сигнал после дискретизации?</a:t>
            </a:r>
            <a:endParaRPr sz="1800">
              <a:solidFill>
                <a:schemeClr val="dk2"/>
              </a:solidFill>
            </a:endParaRPr>
          </a:p>
        </p:txBody>
      </p:sp>
      <p:pic>
        <p:nvPicPr>
          <p:cNvPr id="675" name="Google Shape;675;p78"/>
          <p:cNvPicPr preferRelativeResize="0"/>
          <p:nvPr/>
        </p:nvPicPr>
        <p:blipFill>
          <a:blip r:embed="rId3">
            <a:alphaModFix/>
          </a:blip>
          <a:stretch>
            <a:fillRect/>
          </a:stretch>
        </p:blipFill>
        <p:spPr>
          <a:xfrm>
            <a:off x="378325" y="2768625"/>
            <a:ext cx="4561540" cy="2070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9"/>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681" name="Google Shape;681;p79"/>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682" name="Google Shape;682;p79"/>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
        <p:nvSpPr>
          <p:cNvPr id="683" name="Google Shape;683;p79"/>
          <p:cNvSpPr txBox="1"/>
          <p:nvPr/>
        </p:nvSpPr>
        <p:spPr>
          <a:xfrm>
            <a:off x="5237175" y="2882663"/>
            <a:ext cx="2831100" cy="18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Или скорее ответим на вопрос:</a:t>
            </a:r>
            <a:endParaRPr sz="1800">
              <a:solidFill>
                <a:schemeClr val="dk2"/>
              </a:solidFill>
            </a:endParaRPr>
          </a:p>
          <a:p>
            <a:pPr indent="0" lvl="0" marL="0" rtl="0" algn="l">
              <a:spcBef>
                <a:spcPts val="0"/>
              </a:spcBef>
              <a:spcAft>
                <a:spcPts val="0"/>
              </a:spcAft>
              <a:buNone/>
            </a:pPr>
            <a:r>
              <a:rPr lang="ru" sz="1800">
                <a:solidFill>
                  <a:schemeClr val="dk2"/>
                </a:solidFill>
              </a:rPr>
              <a:t>Есть ли еще какие то синусоиды, которые будут также проходить по этим точкам?</a:t>
            </a:r>
            <a:endParaRPr sz="1800">
              <a:solidFill>
                <a:schemeClr val="dk2"/>
              </a:solidFill>
            </a:endParaRPr>
          </a:p>
        </p:txBody>
      </p:sp>
      <p:pic>
        <p:nvPicPr>
          <p:cNvPr id="684" name="Google Shape;684;p79"/>
          <p:cNvPicPr preferRelativeResize="0"/>
          <p:nvPr/>
        </p:nvPicPr>
        <p:blipFill>
          <a:blip r:embed="rId3">
            <a:alphaModFix/>
          </a:blip>
          <a:stretch>
            <a:fillRect/>
          </a:stretch>
        </p:blipFill>
        <p:spPr>
          <a:xfrm>
            <a:off x="152400" y="2921025"/>
            <a:ext cx="4561540" cy="2070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0"/>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690" name="Google Shape;690;p80"/>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691" name="Google Shape;691;p80"/>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
        <p:nvSpPr>
          <p:cNvPr id="692" name="Google Shape;692;p80"/>
          <p:cNvSpPr txBox="1"/>
          <p:nvPr/>
        </p:nvSpPr>
        <p:spPr>
          <a:xfrm>
            <a:off x="5237175" y="2882663"/>
            <a:ext cx="2831100" cy="18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Или скорее ответим на вопрос:</a:t>
            </a:r>
            <a:endParaRPr sz="1800">
              <a:solidFill>
                <a:schemeClr val="dk2"/>
              </a:solidFill>
            </a:endParaRPr>
          </a:p>
          <a:p>
            <a:pPr indent="0" lvl="0" marL="0" rtl="0" algn="l">
              <a:spcBef>
                <a:spcPts val="0"/>
              </a:spcBef>
              <a:spcAft>
                <a:spcPts val="0"/>
              </a:spcAft>
              <a:buNone/>
            </a:pPr>
            <a:r>
              <a:rPr lang="ru" sz="1800">
                <a:solidFill>
                  <a:schemeClr val="dk2"/>
                </a:solidFill>
              </a:rPr>
              <a:t>Есть ли еще какие то синусоиды, которые будут также проходить по этим точкам?</a:t>
            </a:r>
            <a:endParaRPr sz="1800">
              <a:solidFill>
                <a:schemeClr val="dk2"/>
              </a:solidFill>
            </a:endParaRPr>
          </a:p>
        </p:txBody>
      </p:sp>
      <p:pic>
        <p:nvPicPr>
          <p:cNvPr id="693" name="Google Shape;693;p80"/>
          <p:cNvPicPr preferRelativeResize="0"/>
          <p:nvPr/>
        </p:nvPicPr>
        <p:blipFill>
          <a:blip r:embed="rId3">
            <a:alphaModFix/>
          </a:blip>
          <a:stretch>
            <a:fillRect/>
          </a:stretch>
        </p:blipFill>
        <p:spPr>
          <a:xfrm>
            <a:off x="231575" y="2834575"/>
            <a:ext cx="4561540" cy="2070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1"/>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699" name="Google Shape;699;p81"/>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700" name="Google Shape;700;p81"/>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
        <p:nvSpPr>
          <p:cNvPr id="701" name="Google Shape;701;p81"/>
          <p:cNvSpPr txBox="1"/>
          <p:nvPr/>
        </p:nvSpPr>
        <p:spPr>
          <a:xfrm>
            <a:off x="5342425" y="963763"/>
            <a:ext cx="2831100" cy="18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Или скорее ответим на вопрос:</a:t>
            </a:r>
            <a:endParaRPr sz="1800">
              <a:solidFill>
                <a:schemeClr val="dk2"/>
              </a:solidFill>
            </a:endParaRPr>
          </a:p>
          <a:p>
            <a:pPr indent="0" lvl="0" marL="0" rtl="0" algn="l">
              <a:spcBef>
                <a:spcPts val="0"/>
              </a:spcBef>
              <a:spcAft>
                <a:spcPts val="0"/>
              </a:spcAft>
              <a:buNone/>
            </a:pPr>
            <a:r>
              <a:rPr lang="ru" sz="1800">
                <a:solidFill>
                  <a:schemeClr val="dk2"/>
                </a:solidFill>
              </a:rPr>
              <a:t>Есть ли еще какие то синусоиды, которые будут также проходить по этим точкам?</a:t>
            </a:r>
            <a:endParaRPr sz="1800">
              <a:solidFill>
                <a:schemeClr val="dk2"/>
              </a:solidFill>
            </a:endParaRPr>
          </a:p>
        </p:txBody>
      </p:sp>
      <p:pic>
        <p:nvPicPr>
          <p:cNvPr id="702" name="Google Shape;702;p81"/>
          <p:cNvPicPr preferRelativeResize="0"/>
          <p:nvPr/>
        </p:nvPicPr>
        <p:blipFill>
          <a:blip r:embed="rId3">
            <a:alphaModFix/>
          </a:blip>
          <a:stretch>
            <a:fillRect/>
          </a:stretch>
        </p:blipFill>
        <p:spPr>
          <a:xfrm>
            <a:off x="231575" y="2805775"/>
            <a:ext cx="4561540" cy="2070075"/>
          </a:xfrm>
          <a:prstGeom prst="rect">
            <a:avLst/>
          </a:prstGeom>
          <a:noFill/>
          <a:ln>
            <a:noFill/>
          </a:ln>
        </p:spPr>
      </p:pic>
      <p:pic>
        <p:nvPicPr>
          <p:cNvPr id="703" name="Google Shape;703;p81"/>
          <p:cNvPicPr preferRelativeResize="0"/>
          <p:nvPr/>
        </p:nvPicPr>
        <p:blipFill>
          <a:blip r:embed="rId4">
            <a:alphaModFix/>
          </a:blip>
          <a:stretch>
            <a:fillRect/>
          </a:stretch>
        </p:blipFill>
        <p:spPr>
          <a:xfrm>
            <a:off x="5419372" y="3342458"/>
            <a:ext cx="2095650" cy="996700"/>
          </a:xfrm>
          <a:prstGeom prst="rect">
            <a:avLst/>
          </a:prstGeom>
          <a:noFill/>
          <a:ln>
            <a:noFill/>
          </a:ln>
        </p:spPr>
      </p:pic>
      <p:sp>
        <p:nvSpPr>
          <p:cNvPr id="704" name="Google Shape;704;p81"/>
          <p:cNvSpPr txBox="1"/>
          <p:nvPr/>
        </p:nvSpPr>
        <p:spPr>
          <a:xfrm>
            <a:off x="5474875" y="2859900"/>
            <a:ext cx="22188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Предположительно, правильные ответы:</a:t>
            </a:r>
            <a:endParaRPr sz="12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2"/>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710" name="Google Shape;710;p82"/>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711" name="Google Shape;711;p82"/>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
        <p:nvSpPr>
          <p:cNvPr id="712" name="Google Shape;712;p82"/>
          <p:cNvSpPr txBox="1"/>
          <p:nvPr/>
        </p:nvSpPr>
        <p:spPr>
          <a:xfrm>
            <a:off x="5342425" y="963763"/>
            <a:ext cx="2831100" cy="18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Или скорее ответим на вопрос:</a:t>
            </a:r>
            <a:endParaRPr sz="1800">
              <a:solidFill>
                <a:schemeClr val="dk2"/>
              </a:solidFill>
            </a:endParaRPr>
          </a:p>
          <a:p>
            <a:pPr indent="0" lvl="0" marL="0" rtl="0" algn="l">
              <a:spcBef>
                <a:spcPts val="0"/>
              </a:spcBef>
              <a:spcAft>
                <a:spcPts val="0"/>
              </a:spcAft>
              <a:buNone/>
            </a:pPr>
            <a:r>
              <a:rPr lang="ru" sz="1800">
                <a:solidFill>
                  <a:schemeClr val="dk2"/>
                </a:solidFill>
              </a:rPr>
              <a:t>Есть ли еще какие то синусоиды, которые будут также проходить по этим точкам?</a:t>
            </a:r>
            <a:endParaRPr sz="1800">
              <a:solidFill>
                <a:schemeClr val="dk2"/>
              </a:solidFill>
            </a:endParaRPr>
          </a:p>
        </p:txBody>
      </p:sp>
      <p:pic>
        <p:nvPicPr>
          <p:cNvPr id="713" name="Google Shape;713;p82"/>
          <p:cNvPicPr preferRelativeResize="0"/>
          <p:nvPr/>
        </p:nvPicPr>
        <p:blipFill>
          <a:blip r:embed="rId3">
            <a:alphaModFix/>
          </a:blip>
          <a:stretch>
            <a:fillRect/>
          </a:stretch>
        </p:blipFill>
        <p:spPr>
          <a:xfrm>
            <a:off x="231575" y="2805775"/>
            <a:ext cx="4561540" cy="2070075"/>
          </a:xfrm>
          <a:prstGeom prst="rect">
            <a:avLst/>
          </a:prstGeom>
          <a:noFill/>
          <a:ln>
            <a:noFill/>
          </a:ln>
        </p:spPr>
      </p:pic>
      <p:pic>
        <p:nvPicPr>
          <p:cNvPr id="714" name="Google Shape;714;p82"/>
          <p:cNvPicPr preferRelativeResize="0"/>
          <p:nvPr/>
        </p:nvPicPr>
        <p:blipFill>
          <a:blip r:embed="rId4">
            <a:alphaModFix/>
          </a:blip>
          <a:stretch>
            <a:fillRect/>
          </a:stretch>
        </p:blipFill>
        <p:spPr>
          <a:xfrm>
            <a:off x="5419372" y="3342458"/>
            <a:ext cx="2095650" cy="996700"/>
          </a:xfrm>
          <a:prstGeom prst="rect">
            <a:avLst/>
          </a:prstGeom>
          <a:noFill/>
          <a:ln>
            <a:noFill/>
          </a:ln>
        </p:spPr>
      </p:pic>
      <p:sp>
        <p:nvSpPr>
          <p:cNvPr id="715" name="Google Shape;715;p82"/>
          <p:cNvSpPr txBox="1"/>
          <p:nvPr/>
        </p:nvSpPr>
        <p:spPr>
          <a:xfrm>
            <a:off x="5474875" y="2859900"/>
            <a:ext cx="22188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Предположительно, правильные ответы:</a:t>
            </a:r>
            <a:endParaRPr sz="1200">
              <a:solidFill>
                <a:schemeClr val="dk1"/>
              </a:solidFill>
            </a:endParaRPr>
          </a:p>
        </p:txBody>
      </p:sp>
      <p:sp>
        <p:nvSpPr>
          <p:cNvPr id="716" name="Google Shape;716;p82"/>
          <p:cNvSpPr/>
          <p:nvPr/>
        </p:nvSpPr>
        <p:spPr>
          <a:xfrm>
            <a:off x="5446050" y="3342550"/>
            <a:ext cx="2002800" cy="39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82"/>
          <p:cNvSpPr txBox="1"/>
          <p:nvPr/>
        </p:nvSpPr>
        <p:spPr>
          <a:xfrm>
            <a:off x="7664825" y="3241700"/>
            <a:ext cx="11958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rPr>
              <a:t>Our original signal frequency is the lowest frequency we can guess.</a:t>
            </a:r>
            <a:endParaRPr sz="10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3"/>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723" name="Google Shape;723;p83"/>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724" name="Google Shape;724;p83"/>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
        <p:nvSpPr>
          <p:cNvPr id="725" name="Google Shape;725;p83"/>
          <p:cNvSpPr txBox="1"/>
          <p:nvPr/>
        </p:nvSpPr>
        <p:spPr>
          <a:xfrm>
            <a:off x="5234375" y="3117720"/>
            <a:ext cx="2831100" cy="10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Что будет, если мы будем сэмплировать частотой меньше 2 Hz?</a:t>
            </a:r>
            <a:endParaRPr sz="1800">
              <a:solidFill>
                <a:schemeClr val="dk2"/>
              </a:solidFill>
            </a:endParaRPr>
          </a:p>
        </p:txBody>
      </p:sp>
      <p:pic>
        <p:nvPicPr>
          <p:cNvPr id="726" name="Google Shape;726;p83"/>
          <p:cNvPicPr preferRelativeResize="0"/>
          <p:nvPr/>
        </p:nvPicPr>
        <p:blipFill>
          <a:blip r:embed="rId3">
            <a:alphaModFix/>
          </a:blip>
          <a:stretch>
            <a:fillRect/>
          </a:stretch>
        </p:blipFill>
        <p:spPr>
          <a:xfrm>
            <a:off x="378325" y="2856200"/>
            <a:ext cx="4561540" cy="2070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4"/>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732" name="Google Shape;732;p84"/>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to perfectly reconstruct a signal?</a:t>
            </a:r>
            <a:endParaRPr sz="1200">
              <a:solidFill>
                <a:schemeClr val="dk1"/>
              </a:solidFill>
            </a:endParaRPr>
          </a:p>
        </p:txBody>
      </p:sp>
      <p:sp>
        <p:nvSpPr>
          <p:cNvPr id="733" name="Google Shape;733;p84"/>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
        <p:nvSpPr>
          <p:cNvPr id="734" name="Google Shape;734;p84"/>
          <p:cNvSpPr txBox="1"/>
          <p:nvPr/>
        </p:nvSpPr>
        <p:spPr>
          <a:xfrm>
            <a:off x="5255950" y="3103301"/>
            <a:ext cx="2831100" cy="12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Найдется такая частота сигнала, которая будет меньше частоты оригинального сигнала.</a:t>
            </a:r>
            <a:endParaRPr sz="1800">
              <a:solidFill>
                <a:schemeClr val="dk2"/>
              </a:solidFill>
            </a:endParaRPr>
          </a:p>
        </p:txBody>
      </p:sp>
      <p:pic>
        <p:nvPicPr>
          <p:cNvPr id="735" name="Google Shape;735;p84"/>
          <p:cNvPicPr preferRelativeResize="0"/>
          <p:nvPr/>
        </p:nvPicPr>
        <p:blipFill>
          <a:blip r:embed="rId3">
            <a:alphaModFix/>
          </a:blip>
          <a:stretch>
            <a:fillRect/>
          </a:stretch>
        </p:blipFill>
        <p:spPr>
          <a:xfrm>
            <a:off x="476575" y="2841775"/>
            <a:ext cx="4561540" cy="2070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nvSpPr>
        <p:spPr>
          <a:xfrm>
            <a:off x="111625" y="128175"/>
            <a:ext cx="2100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What is a sound?</a:t>
            </a:r>
            <a:endParaRPr b="1" sz="1800">
              <a:solidFill>
                <a:schemeClr val="dk1"/>
              </a:solidFill>
              <a:latin typeface="Wix Madefor Display"/>
              <a:ea typeface="Wix Madefor Display"/>
              <a:cs typeface="Wix Madefor Display"/>
              <a:sym typeface="Wix Madefor Display"/>
            </a:endParaRPr>
          </a:p>
        </p:txBody>
      </p:sp>
      <p:pic>
        <p:nvPicPr>
          <p:cNvPr id="177" name="Google Shape;177;p31" title="guitar_example.png"/>
          <p:cNvPicPr preferRelativeResize="0"/>
          <p:nvPr/>
        </p:nvPicPr>
        <p:blipFill rotWithShape="1">
          <a:blip r:embed="rId3">
            <a:alphaModFix/>
          </a:blip>
          <a:srcRect b="24721" l="0" r="0" t="0"/>
          <a:stretch/>
        </p:blipFill>
        <p:spPr>
          <a:xfrm>
            <a:off x="334200" y="599525"/>
            <a:ext cx="3707126" cy="4465050"/>
          </a:xfrm>
          <a:prstGeom prst="rect">
            <a:avLst/>
          </a:prstGeom>
          <a:noFill/>
          <a:ln>
            <a:noFill/>
          </a:ln>
        </p:spPr>
      </p:pic>
      <p:pic>
        <p:nvPicPr>
          <p:cNvPr id="178" name="Google Shape;178;p31" title="guitar_example2.png"/>
          <p:cNvPicPr preferRelativeResize="0"/>
          <p:nvPr/>
        </p:nvPicPr>
        <p:blipFill rotWithShape="1">
          <a:blip r:embed="rId4">
            <a:alphaModFix/>
          </a:blip>
          <a:srcRect b="26475" l="0" r="0" t="0"/>
          <a:stretch/>
        </p:blipFill>
        <p:spPr>
          <a:xfrm>
            <a:off x="440600" y="534375"/>
            <a:ext cx="3795661" cy="44650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5"/>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300">
                <a:solidFill>
                  <a:schemeClr val="dk1"/>
                </a:solidFill>
              </a:rPr>
              <a:t>Aliasing</a:t>
            </a:r>
            <a:endParaRPr sz="1800">
              <a:solidFill>
                <a:schemeClr val="dk1"/>
              </a:solidFill>
            </a:endParaRPr>
          </a:p>
        </p:txBody>
      </p:sp>
      <p:sp>
        <p:nvSpPr>
          <p:cNvPr id="741" name="Google Shape;741;p85"/>
          <p:cNvSpPr txBox="1"/>
          <p:nvPr/>
        </p:nvSpPr>
        <p:spPr>
          <a:xfrm>
            <a:off x="475450" y="1022925"/>
            <a:ext cx="4509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Aliasing</a:t>
            </a:r>
            <a:r>
              <a:rPr lang="ru" sz="1100">
                <a:solidFill>
                  <a:schemeClr val="dk1"/>
                </a:solidFill>
              </a:rPr>
              <a:t> </a:t>
            </a:r>
            <a:r>
              <a:rPr lang="ru" sz="1100">
                <a:solidFill>
                  <a:schemeClr val="dk1"/>
                </a:solidFill>
              </a:rPr>
              <a:t>это тип искажения или ошибки, возникающий, когда сигнал дискретизируется с частотой, которая слишком низкая для захвата его самых высоких частот.</a:t>
            </a:r>
            <a:endParaRPr sz="1100">
              <a:solidFill>
                <a:schemeClr val="dk1"/>
              </a:solidFill>
            </a:endParaRPr>
          </a:p>
        </p:txBody>
      </p:sp>
      <p:pic>
        <p:nvPicPr>
          <p:cNvPr id="742" name="Google Shape;742;p85"/>
          <p:cNvPicPr preferRelativeResize="0"/>
          <p:nvPr/>
        </p:nvPicPr>
        <p:blipFill>
          <a:blip r:embed="rId3">
            <a:alphaModFix/>
          </a:blip>
          <a:stretch>
            <a:fillRect/>
          </a:stretch>
        </p:blipFill>
        <p:spPr>
          <a:xfrm>
            <a:off x="1074475" y="1781575"/>
            <a:ext cx="6293790" cy="3123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6"/>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pic>
        <p:nvPicPr>
          <p:cNvPr id="748" name="Google Shape;748;p86"/>
          <p:cNvPicPr preferRelativeResize="0"/>
          <p:nvPr/>
        </p:nvPicPr>
        <p:blipFill>
          <a:blip r:embed="rId3">
            <a:alphaModFix/>
          </a:blip>
          <a:stretch>
            <a:fillRect/>
          </a:stretch>
        </p:blipFill>
        <p:spPr>
          <a:xfrm>
            <a:off x="246300" y="957775"/>
            <a:ext cx="4182150" cy="1897906"/>
          </a:xfrm>
          <a:prstGeom prst="rect">
            <a:avLst/>
          </a:prstGeom>
          <a:noFill/>
          <a:ln>
            <a:noFill/>
          </a:ln>
        </p:spPr>
      </p:pic>
      <p:pic>
        <p:nvPicPr>
          <p:cNvPr id="749" name="Google Shape;749;p86"/>
          <p:cNvPicPr preferRelativeResize="0"/>
          <p:nvPr/>
        </p:nvPicPr>
        <p:blipFill>
          <a:blip r:embed="rId4">
            <a:alphaModFix/>
          </a:blip>
          <a:stretch>
            <a:fillRect/>
          </a:stretch>
        </p:blipFill>
        <p:spPr>
          <a:xfrm>
            <a:off x="246288" y="2926000"/>
            <a:ext cx="4182165" cy="1897900"/>
          </a:xfrm>
          <a:prstGeom prst="rect">
            <a:avLst/>
          </a:prstGeom>
          <a:noFill/>
          <a:ln>
            <a:noFill/>
          </a:ln>
        </p:spPr>
      </p:pic>
      <p:sp>
        <p:nvSpPr>
          <p:cNvPr id="750" name="Google Shape;750;p86"/>
          <p:cNvSpPr txBox="1"/>
          <p:nvPr/>
        </p:nvSpPr>
        <p:spPr>
          <a:xfrm>
            <a:off x="4670950" y="881250"/>
            <a:ext cx="3345000" cy="523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1 step. Find the highest frequency</a:t>
            </a:r>
            <a:r>
              <a:rPr lang="ru" sz="1100">
                <a:solidFill>
                  <a:schemeClr val="dk1"/>
                </a:solidFill>
              </a:rPr>
              <a:t> present in the signal</a:t>
            </a:r>
            <a:endParaRPr b="1" sz="1100">
              <a:solidFill>
                <a:schemeClr val="dk1"/>
              </a:solidFill>
            </a:endParaRPr>
          </a:p>
        </p:txBody>
      </p:sp>
      <p:sp>
        <p:nvSpPr>
          <p:cNvPr id="751" name="Google Shape;751;p86"/>
          <p:cNvSpPr txBox="1"/>
          <p:nvPr/>
        </p:nvSpPr>
        <p:spPr>
          <a:xfrm>
            <a:off x="4612200" y="1620025"/>
            <a:ext cx="26343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1 Hz - the highest frequency</a:t>
            </a:r>
            <a:endParaRPr>
              <a:solidFill>
                <a:schemeClr val="dk1"/>
              </a:solidFill>
            </a:endParaRPr>
          </a:p>
        </p:txBody>
      </p:sp>
      <p:sp>
        <p:nvSpPr>
          <p:cNvPr id="752" name="Google Shape;752;p86"/>
          <p:cNvSpPr txBox="1"/>
          <p:nvPr/>
        </p:nvSpPr>
        <p:spPr>
          <a:xfrm>
            <a:off x="4670950" y="3476525"/>
            <a:ext cx="26343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5</a:t>
            </a:r>
            <a:r>
              <a:rPr lang="ru">
                <a:solidFill>
                  <a:schemeClr val="dk1"/>
                </a:solidFill>
              </a:rPr>
              <a:t> Hz - the highest frequency</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7"/>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758" name="Google Shape;758;p87"/>
          <p:cNvSpPr txBox="1"/>
          <p:nvPr/>
        </p:nvSpPr>
        <p:spPr>
          <a:xfrm>
            <a:off x="4990275" y="3176075"/>
            <a:ext cx="3127200" cy="5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All frequencies: 5 Hz, 12 Hz, 30 Hz</a:t>
            </a:r>
            <a:endParaRPr>
              <a:solidFill>
                <a:schemeClr val="dk1"/>
              </a:solidFill>
            </a:endParaRPr>
          </a:p>
          <a:p>
            <a:pPr indent="0" lvl="0" marL="0" rtl="0" algn="l">
              <a:spcBef>
                <a:spcPts val="0"/>
              </a:spcBef>
              <a:spcAft>
                <a:spcPts val="0"/>
              </a:spcAft>
              <a:buNone/>
            </a:pPr>
            <a:r>
              <a:rPr lang="ru">
                <a:solidFill>
                  <a:schemeClr val="dk1"/>
                </a:solidFill>
              </a:rPr>
              <a:t>The highest frequency is 30 Hz.</a:t>
            </a:r>
            <a:endParaRPr>
              <a:solidFill>
                <a:schemeClr val="dk1"/>
              </a:solidFill>
            </a:endParaRPr>
          </a:p>
        </p:txBody>
      </p:sp>
      <p:pic>
        <p:nvPicPr>
          <p:cNvPr id="759" name="Google Shape;759;p87"/>
          <p:cNvPicPr preferRelativeResize="0"/>
          <p:nvPr/>
        </p:nvPicPr>
        <p:blipFill>
          <a:blip r:embed="rId3">
            <a:alphaModFix/>
          </a:blip>
          <a:stretch>
            <a:fillRect/>
          </a:stretch>
        </p:blipFill>
        <p:spPr>
          <a:xfrm>
            <a:off x="358375" y="975800"/>
            <a:ext cx="4035200" cy="1878950"/>
          </a:xfrm>
          <a:prstGeom prst="rect">
            <a:avLst/>
          </a:prstGeom>
          <a:noFill/>
          <a:ln>
            <a:noFill/>
          </a:ln>
        </p:spPr>
      </p:pic>
      <p:pic>
        <p:nvPicPr>
          <p:cNvPr id="760" name="Google Shape;760;p87"/>
          <p:cNvPicPr preferRelativeResize="0"/>
          <p:nvPr/>
        </p:nvPicPr>
        <p:blipFill>
          <a:blip r:embed="rId4">
            <a:alphaModFix/>
          </a:blip>
          <a:stretch>
            <a:fillRect/>
          </a:stretch>
        </p:blipFill>
        <p:spPr>
          <a:xfrm>
            <a:off x="330050" y="3088300"/>
            <a:ext cx="4347424" cy="299050"/>
          </a:xfrm>
          <a:prstGeom prst="rect">
            <a:avLst/>
          </a:prstGeom>
          <a:noFill/>
          <a:ln>
            <a:noFill/>
          </a:ln>
        </p:spPr>
      </p:pic>
      <p:sp>
        <p:nvSpPr>
          <p:cNvPr id="761" name="Google Shape;761;p87"/>
          <p:cNvSpPr txBox="1"/>
          <p:nvPr/>
        </p:nvSpPr>
        <p:spPr>
          <a:xfrm>
            <a:off x="1211663" y="3464375"/>
            <a:ext cx="25842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If explicit formula is known.</a:t>
            </a:r>
            <a:endParaRPr>
              <a:solidFill>
                <a:schemeClr val="dk1"/>
              </a:solidFill>
            </a:endParaRPr>
          </a:p>
        </p:txBody>
      </p:sp>
      <p:sp>
        <p:nvSpPr>
          <p:cNvPr id="762" name="Google Shape;762;p87"/>
          <p:cNvSpPr txBox="1"/>
          <p:nvPr/>
        </p:nvSpPr>
        <p:spPr>
          <a:xfrm>
            <a:off x="4670950" y="881250"/>
            <a:ext cx="3345000" cy="523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1 step. Find the highest frequency</a:t>
            </a:r>
            <a:r>
              <a:rPr lang="ru" sz="1100">
                <a:solidFill>
                  <a:schemeClr val="dk1"/>
                </a:solidFill>
              </a:rPr>
              <a:t> present in the signal</a:t>
            </a:r>
            <a:endParaRPr b="1" sz="11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88"/>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768" name="Google Shape;768;p88"/>
          <p:cNvSpPr txBox="1"/>
          <p:nvPr/>
        </p:nvSpPr>
        <p:spPr>
          <a:xfrm>
            <a:off x="5009000" y="1622725"/>
            <a:ext cx="3127200" cy="5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All frequencies: 5 Hz, 12 Hz, 30 Hz.</a:t>
            </a:r>
            <a:endParaRPr sz="1100">
              <a:solidFill>
                <a:schemeClr val="dk1"/>
              </a:solidFill>
            </a:endParaRPr>
          </a:p>
          <a:p>
            <a:pPr indent="0" lvl="0" marL="0" rtl="0" algn="l">
              <a:spcBef>
                <a:spcPts val="0"/>
              </a:spcBef>
              <a:spcAft>
                <a:spcPts val="0"/>
              </a:spcAft>
              <a:buNone/>
            </a:pPr>
            <a:r>
              <a:rPr lang="ru" sz="1100">
                <a:solidFill>
                  <a:schemeClr val="dk1"/>
                </a:solidFill>
              </a:rPr>
              <a:t>The highest frequency is 30 Hz.</a:t>
            </a:r>
            <a:endParaRPr sz="1100">
              <a:solidFill>
                <a:schemeClr val="dk1"/>
              </a:solidFill>
            </a:endParaRPr>
          </a:p>
        </p:txBody>
      </p:sp>
      <p:sp>
        <p:nvSpPr>
          <p:cNvPr id="769" name="Google Shape;769;p88"/>
          <p:cNvSpPr txBox="1"/>
          <p:nvPr/>
        </p:nvSpPr>
        <p:spPr>
          <a:xfrm>
            <a:off x="5280488" y="1279325"/>
            <a:ext cx="25842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If </a:t>
            </a:r>
            <a:r>
              <a:rPr lang="ru" sz="1100">
                <a:solidFill>
                  <a:schemeClr val="dk1"/>
                </a:solidFill>
              </a:rPr>
              <a:t>the signal's equation</a:t>
            </a:r>
            <a:r>
              <a:rPr lang="ru" sz="1100">
                <a:solidFill>
                  <a:schemeClr val="dk1"/>
                </a:solidFill>
              </a:rPr>
              <a:t> is </a:t>
            </a:r>
            <a:r>
              <a:rPr b="1" lang="ru" sz="1100">
                <a:solidFill>
                  <a:schemeClr val="dk1"/>
                </a:solidFill>
              </a:rPr>
              <a:t>known</a:t>
            </a:r>
            <a:r>
              <a:rPr lang="ru" sz="1100">
                <a:solidFill>
                  <a:schemeClr val="dk1"/>
                </a:solidFill>
              </a:rPr>
              <a:t>.</a:t>
            </a:r>
            <a:endParaRPr sz="1100">
              <a:solidFill>
                <a:schemeClr val="dk1"/>
              </a:solidFill>
            </a:endParaRPr>
          </a:p>
        </p:txBody>
      </p:sp>
      <p:sp>
        <p:nvSpPr>
          <p:cNvPr id="770" name="Google Shape;770;p88"/>
          <p:cNvSpPr txBox="1"/>
          <p:nvPr/>
        </p:nvSpPr>
        <p:spPr>
          <a:xfrm>
            <a:off x="5280500" y="2170400"/>
            <a:ext cx="28557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If </a:t>
            </a:r>
            <a:r>
              <a:rPr lang="ru" sz="1100">
                <a:solidFill>
                  <a:schemeClr val="dk1"/>
                </a:solidFill>
              </a:rPr>
              <a:t>the signal's equation</a:t>
            </a:r>
            <a:r>
              <a:rPr lang="ru" sz="1100">
                <a:solidFill>
                  <a:schemeClr val="dk1"/>
                </a:solidFill>
              </a:rPr>
              <a:t> is </a:t>
            </a:r>
            <a:r>
              <a:rPr b="1" lang="ru" sz="1100">
                <a:solidFill>
                  <a:schemeClr val="dk1"/>
                </a:solidFill>
              </a:rPr>
              <a:t>unknown</a:t>
            </a:r>
            <a:r>
              <a:rPr lang="ru" sz="1100">
                <a:solidFill>
                  <a:schemeClr val="dk1"/>
                </a:solidFill>
              </a:rPr>
              <a:t>?</a:t>
            </a:r>
            <a:endParaRPr sz="1100">
              <a:solidFill>
                <a:schemeClr val="dk1"/>
              </a:solidFill>
            </a:endParaRPr>
          </a:p>
        </p:txBody>
      </p:sp>
      <p:cxnSp>
        <p:nvCxnSpPr>
          <p:cNvPr id="771" name="Google Shape;771;p88"/>
          <p:cNvCxnSpPr>
            <a:stCxn id="770" idx="2"/>
          </p:cNvCxnSpPr>
          <p:nvPr/>
        </p:nvCxnSpPr>
        <p:spPr>
          <a:xfrm>
            <a:off x="6708350" y="2524400"/>
            <a:ext cx="6000" cy="319200"/>
          </a:xfrm>
          <a:prstGeom prst="straightConnector1">
            <a:avLst/>
          </a:prstGeom>
          <a:noFill/>
          <a:ln cap="flat" cmpd="sng" w="9525">
            <a:solidFill>
              <a:schemeClr val="dk2"/>
            </a:solidFill>
            <a:prstDash val="solid"/>
            <a:round/>
            <a:headEnd len="med" w="med" type="none"/>
            <a:tailEnd len="med" w="med" type="stealth"/>
          </a:ln>
        </p:spPr>
      </p:cxnSp>
      <p:pic>
        <p:nvPicPr>
          <p:cNvPr id="772" name="Google Shape;772;p88"/>
          <p:cNvPicPr preferRelativeResize="0"/>
          <p:nvPr/>
        </p:nvPicPr>
        <p:blipFill>
          <a:blip r:embed="rId3">
            <a:alphaModFix/>
          </a:blip>
          <a:stretch>
            <a:fillRect/>
          </a:stretch>
        </p:blipFill>
        <p:spPr>
          <a:xfrm>
            <a:off x="4717524" y="2977275"/>
            <a:ext cx="4161726" cy="1904026"/>
          </a:xfrm>
          <a:prstGeom prst="rect">
            <a:avLst/>
          </a:prstGeom>
          <a:noFill/>
          <a:ln>
            <a:noFill/>
          </a:ln>
        </p:spPr>
      </p:pic>
      <p:pic>
        <p:nvPicPr>
          <p:cNvPr id="773" name="Google Shape;773;p88"/>
          <p:cNvPicPr preferRelativeResize="0"/>
          <p:nvPr/>
        </p:nvPicPr>
        <p:blipFill>
          <a:blip r:embed="rId4">
            <a:alphaModFix/>
          </a:blip>
          <a:stretch>
            <a:fillRect/>
          </a:stretch>
        </p:blipFill>
        <p:spPr>
          <a:xfrm>
            <a:off x="164900" y="982050"/>
            <a:ext cx="4209168" cy="1930225"/>
          </a:xfrm>
          <a:prstGeom prst="rect">
            <a:avLst/>
          </a:prstGeom>
          <a:noFill/>
          <a:ln>
            <a:noFill/>
          </a:ln>
        </p:spPr>
      </p:pic>
      <p:pic>
        <p:nvPicPr>
          <p:cNvPr id="774" name="Google Shape;774;p88"/>
          <p:cNvPicPr preferRelativeResize="0"/>
          <p:nvPr/>
        </p:nvPicPr>
        <p:blipFill>
          <a:blip r:embed="rId5">
            <a:alphaModFix/>
          </a:blip>
          <a:stretch>
            <a:fillRect/>
          </a:stretch>
        </p:blipFill>
        <p:spPr>
          <a:xfrm>
            <a:off x="-24975" y="3057725"/>
            <a:ext cx="4804475" cy="299050"/>
          </a:xfrm>
          <a:prstGeom prst="rect">
            <a:avLst/>
          </a:prstGeom>
          <a:noFill/>
          <a:ln>
            <a:noFill/>
          </a:ln>
        </p:spPr>
      </p:pic>
      <p:sp>
        <p:nvSpPr>
          <p:cNvPr id="775" name="Google Shape;775;p88"/>
          <p:cNvSpPr txBox="1"/>
          <p:nvPr/>
        </p:nvSpPr>
        <p:spPr>
          <a:xfrm>
            <a:off x="4791188" y="795750"/>
            <a:ext cx="3345000" cy="523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1 step. Find the highest frequency</a:t>
            </a:r>
            <a:r>
              <a:rPr lang="ru" sz="1100">
                <a:solidFill>
                  <a:schemeClr val="dk1"/>
                </a:solidFill>
              </a:rPr>
              <a:t> present in the signal</a:t>
            </a:r>
            <a:endParaRPr b="1" sz="11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9"/>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781" name="Google Shape;781;p89"/>
          <p:cNvSpPr txBox="1"/>
          <p:nvPr/>
        </p:nvSpPr>
        <p:spPr>
          <a:xfrm>
            <a:off x="4750363" y="1040700"/>
            <a:ext cx="3345000" cy="523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1 step. Find the highest frequency</a:t>
            </a:r>
            <a:r>
              <a:rPr lang="ru" sz="1100">
                <a:solidFill>
                  <a:schemeClr val="dk1"/>
                </a:solidFill>
              </a:rPr>
              <a:t> present in the signal</a:t>
            </a:r>
            <a:endParaRPr b="1" sz="1100">
              <a:solidFill>
                <a:schemeClr val="dk1"/>
              </a:solidFill>
            </a:endParaRPr>
          </a:p>
        </p:txBody>
      </p:sp>
      <p:sp>
        <p:nvSpPr>
          <p:cNvPr id="782" name="Google Shape;782;p89"/>
          <p:cNvSpPr txBox="1"/>
          <p:nvPr/>
        </p:nvSpPr>
        <p:spPr>
          <a:xfrm>
            <a:off x="4750375" y="1603175"/>
            <a:ext cx="26343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5 Hz - the highest frequency.</a:t>
            </a:r>
            <a:endParaRPr sz="1100">
              <a:solidFill>
                <a:schemeClr val="dk1"/>
              </a:solidFill>
            </a:endParaRPr>
          </a:p>
        </p:txBody>
      </p:sp>
      <p:pic>
        <p:nvPicPr>
          <p:cNvPr id="783" name="Google Shape;783;p89"/>
          <p:cNvPicPr preferRelativeResize="0"/>
          <p:nvPr/>
        </p:nvPicPr>
        <p:blipFill>
          <a:blip r:embed="rId3">
            <a:alphaModFix/>
          </a:blip>
          <a:stretch>
            <a:fillRect/>
          </a:stretch>
        </p:blipFill>
        <p:spPr>
          <a:xfrm>
            <a:off x="225225" y="3025200"/>
            <a:ext cx="4420402" cy="2006025"/>
          </a:xfrm>
          <a:prstGeom prst="rect">
            <a:avLst/>
          </a:prstGeom>
          <a:noFill/>
          <a:ln>
            <a:noFill/>
          </a:ln>
        </p:spPr>
      </p:pic>
      <p:pic>
        <p:nvPicPr>
          <p:cNvPr id="784" name="Google Shape;784;p89"/>
          <p:cNvPicPr preferRelativeResize="0"/>
          <p:nvPr/>
        </p:nvPicPr>
        <p:blipFill>
          <a:blip r:embed="rId4">
            <a:alphaModFix/>
          </a:blip>
          <a:stretch>
            <a:fillRect/>
          </a:stretch>
        </p:blipFill>
        <p:spPr>
          <a:xfrm>
            <a:off x="255938" y="894650"/>
            <a:ext cx="4358976" cy="1978150"/>
          </a:xfrm>
          <a:prstGeom prst="rect">
            <a:avLst/>
          </a:prstGeom>
          <a:noFill/>
          <a:ln>
            <a:noFill/>
          </a:ln>
        </p:spPr>
      </p:pic>
      <p:sp>
        <p:nvSpPr>
          <p:cNvPr id="785" name="Google Shape;785;p89"/>
          <p:cNvSpPr txBox="1"/>
          <p:nvPr/>
        </p:nvSpPr>
        <p:spPr>
          <a:xfrm>
            <a:off x="4750375" y="3184075"/>
            <a:ext cx="3543300" cy="692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2 step.</a:t>
            </a:r>
            <a:r>
              <a:rPr lang="ru" sz="1100">
                <a:solidFill>
                  <a:schemeClr val="dk1"/>
                </a:solidFill>
              </a:rPr>
              <a:t> </a:t>
            </a:r>
            <a:r>
              <a:rPr lang="ru" sz="1100">
                <a:solidFill>
                  <a:schemeClr val="dk1"/>
                </a:solidFill>
              </a:rPr>
              <a:t>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None/>
            </a:pPr>
            <a:r>
              <a:rPr lang="ru" sz="1100">
                <a:solidFill>
                  <a:schemeClr val="dk1"/>
                </a:solidFill>
              </a:rPr>
              <a:t>fₛ ≥ 2 × fₘₐₓ</a:t>
            </a:r>
            <a:endParaRPr sz="11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0"/>
          <p:cNvSpPr txBox="1"/>
          <p:nvPr/>
        </p:nvSpPr>
        <p:spPr>
          <a:xfrm>
            <a:off x="298825" y="295550"/>
            <a:ext cx="5977500" cy="4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ru" sz="2300">
                <a:solidFill>
                  <a:schemeClr val="dk1"/>
                </a:solidFill>
              </a:rPr>
              <a:t>Shannon Nyquist Sampling Theorem</a:t>
            </a:r>
            <a:endParaRPr b="1" sz="23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791" name="Google Shape;791;p90"/>
          <p:cNvSpPr txBox="1"/>
          <p:nvPr/>
        </p:nvSpPr>
        <p:spPr>
          <a:xfrm>
            <a:off x="5461725" y="807650"/>
            <a:ext cx="3334200" cy="40614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Итак, наиболее популярные частоты сэмплирования и почему именно они?</a:t>
            </a:r>
            <a:endParaRPr sz="900">
              <a:solidFill>
                <a:schemeClr val="dk2"/>
              </a:solidFill>
            </a:endParaRPr>
          </a:p>
          <a:p>
            <a:pPr indent="0" lvl="0" marL="0" rtl="0" algn="l">
              <a:spcBef>
                <a:spcPts val="0"/>
              </a:spcBef>
              <a:spcAft>
                <a:spcPts val="0"/>
              </a:spcAft>
              <a:buNone/>
            </a:pPr>
            <a:r>
              <a:t/>
            </a:r>
            <a:endParaRPr sz="900">
              <a:solidFill>
                <a:schemeClr val="dk2"/>
              </a:solidFill>
            </a:endParaRPr>
          </a:p>
          <a:p>
            <a:pPr indent="0" lvl="0" marL="0" rtl="0" algn="l">
              <a:spcBef>
                <a:spcPts val="0"/>
              </a:spcBef>
              <a:spcAft>
                <a:spcPts val="0"/>
              </a:spcAft>
              <a:buNone/>
            </a:pPr>
            <a:r>
              <a:rPr b="1" lang="ru" sz="900">
                <a:solidFill>
                  <a:schemeClr val="dk2"/>
                </a:solidFill>
              </a:rPr>
              <a:t>8 кГц </a:t>
            </a:r>
            <a:r>
              <a:rPr lang="ru" sz="900">
                <a:solidFill>
                  <a:schemeClr val="dk2"/>
                </a:solidFill>
              </a:rPr>
              <a:t>- Если сэмплировать с частотой 8 кГц, максимальная частота, которую можно точно захватить, составляет 4 кГц. Это значит, что частоты выше 4 кГц будут потеряны или произойдет aliasing (отобразятся как более низкие частоты).  Да, человеческая речь обычно звучит в диапазоне от 80 Гц до 8 кГц</a:t>
            </a:r>
            <a:r>
              <a:rPr b="1" lang="ru" sz="900">
                <a:solidFill>
                  <a:schemeClr val="dk2"/>
                </a:solidFill>
              </a:rPr>
              <a:t>,</a:t>
            </a:r>
            <a:r>
              <a:rPr lang="ru" sz="900">
                <a:solidFill>
                  <a:schemeClr val="dk2"/>
                </a:solidFill>
              </a:rPr>
              <a:t> но дело в том, что наиболее важные частоты для понимания речи находятся в диапазоне 300 Гц - 3,4 кГц.</a:t>
            </a:r>
            <a:r>
              <a:rPr b="1" lang="ru" sz="900">
                <a:solidFill>
                  <a:schemeClr val="dk2"/>
                </a:solidFill>
              </a:rPr>
              <a:t>  </a:t>
            </a:r>
            <a:r>
              <a:rPr lang="ru" sz="900">
                <a:solidFill>
                  <a:schemeClr val="dk2"/>
                </a:solidFill>
              </a:rPr>
              <a:t>Согласные (например, [с, т, к]) имеют более высокие частоты (~3-8 кГц), но гласные (~300 Гц - 2 кГц) несут больший вклад в понимание речи. В телефонных системах традиционно используется дискретизация 8 кГц, так как им достаточно, чтобы речь была просто разборчивой.</a:t>
            </a:r>
            <a:endParaRPr sz="900">
              <a:solidFill>
                <a:schemeClr val="dk2"/>
              </a:solidFill>
            </a:endParaRPr>
          </a:p>
          <a:p>
            <a:pPr indent="0" lvl="0" marL="0" rtl="0" algn="l">
              <a:spcBef>
                <a:spcPts val="0"/>
              </a:spcBef>
              <a:spcAft>
                <a:spcPts val="0"/>
              </a:spcAft>
              <a:buNone/>
            </a:pPr>
            <a:r>
              <a:t/>
            </a:r>
            <a:endParaRPr sz="900">
              <a:solidFill>
                <a:schemeClr val="dk2"/>
              </a:solidFill>
            </a:endParaRPr>
          </a:p>
          <a:p>
            <a:pPr indent="0" lvl="0" marL="0" rtl="0" algn="l">
              <a:spcBef>
                <a:spcPts val="0"/>
              </a:spcBef>
              <a:spcAft>
                <a:spcPts val="0"/>
              </a:spcAft>
              <a:buNone/>
            </a:pPr>
            <a:r>
              <a:rPr b="1" lang="ru" sz="900">
                <a:solidFill>
                  <a:schemeClr val="dk2"/>
                </a:solidFill>
              </a:rPr>
              <a:t>16 кГц </a:t>
            </a:r>
            <a:r>
              <a:rPr lang="ru" sz="900">
                <a:solidFill>
                  <a:schemeClr val="dk2"/>
                </a:solidFill>
              </a:rPr>
              <a:t>- Слышимые частоты в человеческой речи ниже 8 кГц, поэтому достаточно дискретизации речи с частотой 16 кГц. Поэтому это часто используемое значение частоты.</a:t>
            </a:r>
            <a:endParaRPr sz="900">
              <a:solidFill>
                <a:schemeClr val="dk2"/>
              </a:solidFill>
            </a:endParaRPr>
          </a:p>
          <a:p>
            <a:pPr indent="0" lvl="0" marL="0" rtl="0" algn="l">
              <a:spcBef>
                <a:spcPts val="0"/>
              </a:spcBef>
              <a:spcAft>
                <a:spcPts val="0"/>
              </a:spcAft>
              <a:buNone/>
            </a:pPr>
            <a:r>
              <a:t/>
            </a:r>
            <a:endParaRPr sz="900">
              <a:solidFill>
                <a:schemeClr val="dk2"/>
              </a:solidFill>
            </a:endParaRPr>
          </a:p>
          <a:p>
            <a:pPr indent="0" lvl="0" marL="0" rtl="0" algn="l">
              <a:spcBef>
                <a:spcPts val="0"/>
              </a:spcBef>
              <a:spcAft>
                <a:spcPts val="0"/>
              </a:spcAft>
              <a:buNone/>
            </a:pPr>
            <a:r>
              <a:rPr b="1" lang="ru" sz="900">
                <a:solidFill>
                  <a:schemeClr val="dk2"/>
                </a:solidFill>
              </a:rPr>
              <a:t>44 кГц </a:t>
            </a:r>
            <a:r>
              <a:rPr lang="ru" sz="900">
                <a:solidFill>
                  <a:schemeClr val="dk2"/>
                </a:solidFill>
              </a:rPr>
              <a:t>- Человек может слышать частоты до ~20 кГц. Для идеального захвата 20 кГц минимальная частота должна быть 40 кГц. Берется частота 44,1 кГц (немного выше 40 кГц), чтобы избежать алиасинга + учесть несовершенство анти-алиасинговых фильтров.</a:t>
            </a:r>
            <a:endParaRPr sz="900">
              <a:solidFill>
                <a:schemeClr val="dk2"/>
              </a:solidFill>
            </a:endParaRPr>
          </a:p>
          <a:p>
            <a:pPr indent="0" lvl="0" marL="0" rtl="0" algn="l">
              <a:spcBef>
                <a:spcPts val="0"/>
              </a:spcBef>
              <a:spcAft>
                <a:spcPts val="0"/>
              </a:spcAft>
              <a:buNone/>
            </a:pPr>
            <a:r>
              <a:t/>
            </a:r>
            <a:endParaRPr sz="900">
              <a:solidFill>
                <a:schemeClr val="dk2"/>
              </a:solidFill>
            </a:endParaRPr>
          </a:p>
          <a:p>
            <a:pPr indent="0" lvl="0" marL="0" rtl="0" algn="l">
              <a:spcBef>
                <a:spcPts val="0"/>
              </a:spcBef>
              <a:spcAft>
                <a:spcPts val="0"/>
              </a:spcAft>
              <a:buNone/>
            </a:pPr>
            <a:r>
              <a:rPr lang="ru" sz="900">
                <a:solidFill>
                  <a:srgbClr val="B7B7B7"/>
                </a:solidFill>
              </a:rPr>
              <a:t>Заметки полукровки.</a:t>
            </a:r>
            <a:endParaRPr sz="900">
              <a:solidFill>
                <a:srgbClr val="B7B7B7"/>
              </a:solidFill>
            </a:endParaRPr>
          </a:p>
        </p:txBody>
      </p:sp>
      <p:sp>
        <p:nvSpPr>
          <p:cNvPr id="792" name="Google Shape;792;p90"/>
          <p:cNvSpPr txBox="1"/>
          <p:nvPr/>
        </p:nvSpPr>
        <p:spPr>
          <a:xfrm>
            <a:off x="94725" y="4635150"/>
            <a:ext cx="536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u="sng">
                <a:solidFill>
                  <a:schemeClr val="hlink"/>
                </a:solidFill>
                <a:hlinkClick r:id="rId3"/>
              </a:rPr>
              <a:t>https://www.youtube.com/watch?v=Jv5FU8oUWEY&amp;ab_channel=ZachStar</a:t>
            </a:r>
            <a:r>
              <a:rPr lang="ru" sz="1200"/>
              <a:t> </a:t>
            </a:r>
            <a:endParaRPr sz="1200"/>
          </a:p>
        </p:txBody>
      </p:sp>
      <p:sp>
        <p:nvSpPr>
          <p:cNvPr id="793" name="Google Shape;793;p90"/>
          <p:cNvSpPr txBox="1"/>
          <p:nvPr/>
        </p:nvSpPr>
        <p:spPr>
          <a:xfrm>
            <a:off x="378325" y="931675"/>
            <a:ext cx="4414800" cy="39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How often should we sample t</a:t>
            </a:r>
            <a:r>
              <a:rPr lang="ru" sz="1200">
                <a:solidFill>
                  <a:schemeClr val="dk1"/>
                </a:solidFill>
              </a:rPr>
              <a:t>o perfectly reconstruct a signal</a:t>
            </a:r>
            <a:r>
              <a:rPr lang="ru" sz="1200">
                <a:solidFill>
                  <a:schemeClr val="dk1"/>
                </a:solidFill>
              </a:rPr>
              <a:t>?</a:t>
            </a:r>
            <a:endParaRPr sz="1200">
              <a:solidFill>
                <a:schemeClr val="dk1"/>
              </a:solidFill>
            </a:endParaRPr>
          </a:p>
        </p:txBody>
      </p:sp>
      <p:sp>
        <p:nvSpPr>
          <p:cNvPr id="794" name="Google Shape;794;p90"/>
          <p:cNvSpPr txBox="1"/>
          <p:nvPr/>
        </p:nvSpPr>
        <p:spPr>
          <a:xfrm>
            <a:off x="378325" y="1483125"/>
            <a:ext cx="49641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100">
                <a:solidFill>
                  <a:schemeClr val="dk1"/>
                </a:solidFill>
              </a:rPr>
              <a:t>Key Principle:</a:t>
            </a:r>
            <a:r>
              <a:rPr lang="ru" sz="1100">
                <a:solidFill>
                  <a:schemeClr val="dk1"/>
                </a:solidFill>
              </a:rPr>
              <a:t> To perfectly reconstruct a signal from its samples, you must sample at least </a:t>
            </a:r>
            <a:r>
              <a:rPr b="1" lang="ru" sz="1100">
                <a:solidFill>
                  <a:schemeClr val="dk1"/>
                </a:solidFill>
              </a:rPr>
              <a:t>twice the highest frequency</a:t>
            </a:r>
            <a:r>
              <a:rPr lang="ru" sz="1100">
                <a:solidFill>
                  <a:schemeClr val="dk1"/>
                </a:solidFill>
              </a:rPr>
              <a:t> present in the signal.</a:t>
            </a:r>
            <a:endParaRPr sz="1100">
              <a:solidFill>
                <a:schemeClr val="dk1"/>
              </a:solidFill>
            </a:endParaRPr>
          </a:p>
          <a:p>
            <a:pPr indent="0" lvl="0" marL="0" rtl="0" algn="ctr">
              <a:spcBef>
                <a:spcPts val="0"/>
              </a:spcBef>
              <a:spcAft>
                <a:spcPts val="0"/>
              </a:spcAft>
              <a:buClr>
                <a:schemeClr val="dk1"/>
              </a:buClr>
              <a:buSzPts val="1100"/>
              <a:buFont typeface="Arial"/>
              <a:buNone/>
            </a:pPr>
            <a:r>
              <a:rPr lang="ru" sz="1100">
                <a:solidFill>
                  <a:schemeClr val="dk1"/>
                </a:solidFill>
              </a:rPr>
              <a:t>fₛ ≥ 2 × fₘₐₓ</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ru" sz="1100">
                <a:solidFill>
                  <a:srgbClr val="188038"/>
                </a:solidFill>
                <a:latin typeface="Roboto Mono"/>
                <a:ea typeface="Roboto Mono"/>
                <a:cs typeface="Roboto Mono"/>
                <a:sym typeface="Roboto Mono"/>
              </a:rPr>
              <a:t>fₛ</a:t>
            </a:r>
            <a:r>
              <a:rPr lang="ru" sz="1100">
                <a:solidFill>
                  <a:schemeClr val="dk1"/>
                </a:solidFill>
              </a:rPr>
              <a:t> = sampling frequency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ru" sz="1100">
                <a:solidFill>
                  <a:srgbClr val="188038"/>
                </a:solidFill>
                <a:latin typeface="Roboto Mono"/>
                <a:ea typeface="Roboto Mono"/>
                <a:cs typeface="Roboto Mono"/>
                <a:sym typeface="Roboto Mono"/>
              </a:rPr>
              <a:t>fₘₐₓ</a:t>
            </a:r>
            <a:r>
              <a:rPr lang="ru" sz="1100">
                <a:solidFill>
                  <a:schemeClr val="dk1"/>
                </a:solidFill>
              </a:rPr>
              <a:t> = highest frequency in the signal</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1"/>
          <p:cNvSpPr txBox="1"/>
          <p:nvPr/>
        </p:nvSpPr>
        <p:spPr>
          <a:xfrm>
            <a:off x="280175" y="115675"/>
            <a:ext cx="63918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Analog to Digital Converter:</a:t>
            </a:r>
            <a:r>
              <a:rPr b="1" lang="ru" sz="1800">
                <a:solidFill>
                  <a:schemeClr val="dk1"/>
                </a:solidFill>
              </a:rPr>
              <a:t> </a:t>
            </a:r>
            <a:r>
              <a:rPr b="1" lang="ru" sz="1800">
                <a:solidFill>
                  <a:schemeClr val="dk1"/>
                </a:solidFill>
              </a:rPr>
              <a:t>Amplitude Discretization</a:t>
            </a:r>
            <a:endParaRPr b="1" sz="1800">
              <a:solidFill>
                <a:schemeClr val="dk1"/>
              </a:solidFill>
            </a:endParaRPr>
          </a:p>
        </p:txBody>
      </p:sp>
      <p:pic>
        <p:nvPicPr>
          <p:cNvPr id="800" name="Google Shape;800;p91"/>
          <p:cNvPicPr preferRelativeResize="0"/>
          <p:nvPr/>
        </p:nvPicPr>
        <p:blipFill>
          <a:blip r:embed="rId3">
            <a:alphaModFix/>
          </a:blip>
          <a:stretch>
            <a:fillRect/>
          </a:stretch>
        </p:blipFill>
        <p:spPr>
          <a:xfrm>
            <a:off x="205375" y="648275"/>
            <a:ext cx="4096676" cy="1859125"/>
          </a:xfrm>
          <a:prstGeom prst="rect">
            <a:avLst/>
          </a:prstGeom>
          <a:noFill/>
          <a:ln>
            <a:noFill/>
          </a:ln>
        </p:spPr>
      </p:pic>
      <p:sp>
        <p:nvSpPr>
          <p:cNvPr id="801" name="Google Shape;801;p91"/>
          <p:cNvSpPr txBox="1"/>
          <p:nvPr/>
        </p:nvSpPr>
        <p:spPr>
          <a:xfrm>
            <a:off x="5044175" y="1184925"/>
            <a:ext cx="3000000" cy="692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100">
                <a:solidFill>
                  <a:schemeClr val="dk1"/>
                </a:solidFill>
              </a:rPr>
              <a:t>The </a:t>
            </a:r>
            <a:r>
              <a:rPr b="1" lang="ru" sz="1100">
                <a:solidFill>
                  <a:schemeClr val="dk1"/>
                </a:solidFill>
              </a:rPr>
              <a:t>bit depth</a:t>
            </a:r>
            <a:r>
              <a:rPr lang="ru" sz="1100">
                <a:solidFill>
                  <a:schemeClr val="dk1"/>
                </a:solidFill>
              </a:rPr>
              <a:t> of the sample determines with how much precision this amplitude value can be described.</a:t>
            </a:r>
            <a:endParaRPr/>
          </a:p>
        </p:txBody>
      </p:sp>
      <p:sp>
        <p:nvSpPr>
          <p:cNvPr id="802" name="Google Shape;802;p91"/>
          <p:cNvSpPr txBox="1"/>
          <p:nvPr/>
        </p:nvSpPr>
        <p:spPr>
          <a:xfrm>
            <a:off x="5091125" y="2136600"/>
            <a:ext cx="29061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Let’s quantize amplitude in </a:t>
            </a:r>
            <a:r>
              <a:rPr b="1" lang="ru" sz="1100">
                <a:solidFill>
                  <a:schemeClr val="dk1"/>
                </a:solidFill>
              </a:rPr>
              <a:t>3-bit bit depth</a:t>
            </a:r>
            <a:r>
              <a:rPr lang="ru" sz="1100">
                <a:solidFill>
                  <a:schemeClr val="dk1"/>
                </a:solidFill>
              </a:rPr>
              <a:t>.</a:t>
            </a:r>
            <a:endParaRPr sz="1100">
              <a:solidFill>
                <a:schemeClr val="dk1"/>
              </a:solidFill>
            </a:endParaRPr>
          </a:p>
        </p:txBody>
      </p:sp>
      <p:cxnSp>
        <p:nvCxnSpPr>
          <p:cNvPr id="803" name="Google Shape;803;p91"/>
          <p:cNvCxnSpPr>
            <a:stCxn id="802" idx="2"/>
          </p:cNvCxnSpPr>
          <p:nvPr/>
        </p:nvCxnSpPr>
        <p:spPr>
          <a:xfrm>
            <a:off x="6544175" y="2507400"/>
            <a:ext cx="1800" cy="282900"/>
          </a:xfrm>
          <a:prstGeom prst="straightConnector1">
            <a:avLst/>
          </a:prstGeom>
          <a:noFill/>
          <a:ln cap="flat" cmpd="sng" w="9525">
            <a:solidFill>
              <a:schemeClr val="dk2"/>
            </a:solidFill>
            <a:prstDash val="solid"/>
            <a:round/>
            <a:headEnd len="med" w="med" type="none"/>
            <a:tailEnd len="med" w="med" type="triangle"/>
          </a:ln>
        </p:spPr>
      </p:cxnSp>
      <p:pic>
        <p:nvPicPr>
          <p:cNvPr id="804" name="Google Shape;804;p91"/>
          <p:cNvPicPr preferRelativeResize="0"/>
          <p:nvPr/>
        </p:nvPicPr>
        <p:blipFill>
          <a:blip r:embed="rId4">
            <a:alphaModFix/>
          </a:blip>
          <a:stretch>
            <a:fillRect/>
          </a:stretch>
        </p:blipFill>
        <p:spPr>
          <a:xfrm>
            <a:off x="5575463" y="2897575"/>
            <a:ext cx="1939235" cy="282900"/>
          </a:xfrm>
          <a:prstGeom prst="rect">
            <a:avLst/>
          </a:prstGeom>
          <a:noFill/>
          <a:ln>
            <a:noFill/>
          </a:ln>
        </p:spPr>
      </p:pic>
      <p:cxnSp>
        <p:nvCxnSpPr>
          <p:cNvPr id="805" name="Google Shape;805;p91"/>
          <p:cNvCxnSpPr>
            <a:stCxn id="804" idx="2"/>
          </p:cNvCxnSpPr>
          <p:nvPr/>
        </p:nvCxnSpPr>
        <p:spPr>
          <a:xfrm>
            <a:off x="6545080" y="3180475"/>
            <a:ext cx="7500" cy="291900"/>
          </a:xfrm>
          <a:prstGeom prst="straightConnector1">
            <a:avLst/>
          </a:prstGeom>
          <a:noFill/>
          <a:ln cap="flat" cmpd="sng" w="9525">
            <a:solidFill>
              <a:schemeClr val="dk2"/>
            </a:solidFill>
            <a:prstDash val="solid"/>
            <a:round/>
            <a:headEnd len="med" w="med" type="none"/>
            <a:tailEnd len="med" w="med" type="triangle"/>
          </a:ln>
        </p:spPr>
      </p:cxnSp>
      <p:sp>
        <p:nvSpPr>
          <p:cNvPr id="806" name="Google Shape;806;p91"/>
          <p:cNvSpPr txBox="1"/>
          <p:nvPr/>
        </p:nvSpPr>
        <p:spPr>
          <a:xfrm>
            <a:off x="4877300" y="3570650"/>
            <a:ext cx="3502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100">
                <a:solidFill>
                  <a:schemeClr val="dk1"/>
                </a:solidFill>
              </a:rPr>
              <a:t>Bit depth is 3-bit. It means that we have 2</a:t>
            </a:r>
            <a:r>
              <a:rPr baseline="30000" lang="ru" sz="1100">
                <a:solidFill>
                  <a:schemeClr val="dk1"/>
                </a:solidFill>
              </a:rPr>
              <a:t>3</a:t>
            </a:r>
            <a:r>
              <a:rPr lang="ru" sz="1100">
                <a:solidFill>
                  <a:schemeClr val="dk1"/>
                </a:solidFill>
              </a:rPr>
              <a:t> = </a:t>
            </a:r>
            <a:r>
              <a:rPr b="1" lang="ru" sz="1100">
                <a:solidFill>
                  <a:schemeClr val="dk1"/>
                </a:solidFill>
              </a:rPr>
              <a:t>8 levels.</a:t>
            </a:r>
            <a:endParaRPr b="1" sz="1100">
              <a:solidFill>
                <a:schemeClr val="dk1"/>
              </a:solidFill>
            </a:endParaRPr>
          </a:p>
        </p:txBody>
      </p:sp>
      <p:pic>
        <p:nvPicPr>
          <p:cNvPr id="807" name="Google Shape;807;p91"/>
          <p:cNvPicPr preferRelativeResize="0"/>
          <p:nvPr/>
        </p:nvPicPr>
        <p:blipFill>
          <a:blip r:embed="rId5">
            <a:alphaModFix/>
          </a:blip>
          <a:stretch>
            <a:fillRect/>
          </a:stretch>
        </p:blipFill>
        <p:spPr>
          <a:xfrm>
            <a:off x="205375" y="3010125"/>
            <a:ext cx="4096676" cy="1859100"/>
          </a:xfrm>
          <a:prstGeom prst="rect">
            <a:avLst/>
          </a:prstGeom>
          <a:noFill/>
          <a:ln>
            <a:noFill/>
          </a:ln>
        </p:spPr>
      </p:pic>
      <p:cxnSp>
        <p:nvCxnSpPr>
          <p:cNvPr id="808" name="Google Shape;808;p91"/>
          <p:cNvCxnSpPr/>
          <p:nvPr/>
        </p:nvCxnSpPr>
        <p:spPr>
          <a:xfrm>
            <a:off x="2252813" y="2590600"/>
            <a:ext cx="1800" cy="28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2"/>
          <p:cNvSpPr txBox="1"/>
          <p:nvPr/>
        </p:nvSpPr>
        <p:spPr>
          <a:xfrm>
            <a:off x="280175" y="115675"/>
            <a:ext cx="63918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Analog to Digital Converter:</a:t>
            </a:r>
            <a:r>
              <a:rPr b="1" lang="ru" sz="1800">
                <a:solidFill>
                  <a:schemeClr val="dk1"/>
                </a:solidFill>
              </a:rPr>
              <a:t> Amplitude Discretization</a:t>
            </a:r>
            <a:endParaRPr b="1" sz="1800">
              <a:solidFill>
                <a:schemeClr val="dk1"/>
              </a:solidFill>
            </a:endParaRPr>
          </a:p>
        </p:txBody>
      </p:sp>
      <p:sp>
        <p:nvSpPr>
          <p:cNvPr id="814" name="Google Shape;814;p92"/>
          <p:cNvSpPr txBox="1"/>
          <p:nvPr/>
        </p:nvSpPr>
        <p:spPr>
          <a:xfrm>
            <a:off x="5068075" y="648300"/>
            <a:ext cx="29061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Let’s quantize amplitude in </a:t>
            </a:r>
            <a:r>
              <a:rPr b="1" lang="ru" sz="1100">
                <a:solidFill>
                  <a:schemeClr val="dk1"/>
                </a:solidFill>
              </a:rPr>
              <a:t>3-bit bit depth</a:t>
            </a:r>
            <a:r>
              <a:rPr lang="ru" sz="1100">
                <a:solidFill>
                  <a:schemeClr val="dk1"/>
                </a:solidFill>
              </a:rPr>
              <a:t>.</a:t>
            </a:r>
            <a:endParaRPr sz="1100">
              <a:solidFill>
                <a:schemeClr val="dk1"/>
              </a:solidFill>
            </a:endParaRPr>
          </a:p>
        </p:txBody>
      </p:sp>
      <p:sp>
        <p:nvSpPr>
          <p:cNvPr id="815" name="Google Shape;815;p92"/>
          <p:cNvSpPr txBox="1"/>
          <p:nvPr/>
        </p:nvSpPr>
        <p:spPr>
          <a:xfrm>
            <a:off x="4877300" y="983900"/>
            <a:ext cx="35028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100">
                <a:solidFill>
                  <a:schemeClr val="dk1"/>
                </a:solidFill>
              </a:rPr>
              <a:t>Bit depth is 3-bit. It means that we have 2</a:t>
            </a:r>
            <a:r>
              <a:rPr baseline="30000" lang="ru" sz="1100">
                <a:solidFill>
                  <a:schemeClr val="dk1"/>
                </a:solidFill>
              </a:rPr>
              <a:t>3</a:t>
            </a:r>
            <a:r>
              <a:rPr lang="ru" sz="1100">
                <a:solidFill>
                  <a:schemeClr val="dk1"/>
                </a:solidFill>
              </a:rPr>
              <a:t> = </a:t>
            </a:r>
            <a:r>
              <a:rPr b="1" lang="ru" sz="1100">
                <a:solidFill>
                  <a:schemeClr val="dk1"/>
                </a:solidFill>
              </a:rPr>
              <a:t>8 levels </a:t>
            </a:r>
            <a:r>
              <a:rPr b="1" lang="ru" sz="1100">
                <a:solidFill>
                  <a:srgbClr val="888888"/>
                </a:solidFill>
              </a:rPr>
              <a:t>[</a:t>
            </a:r>
            <a:r>
              <a:rPr lang="ru" sz="1100">
                <a:solidFill>
                  <a:srgbClr val="888888"/>
                </a:solidFill>
              </a:rPr>
              <a:t>+ 1 (include zero) = 9 levels</a:t>
            </a:r>
            <a:r>
              <a:rPr b="1" lang="ru" sz="1100">
                <a:solidFill>
                  <a:srgbClr val="888888"/>
                </a:solidFill>
              </a:rPr>
              <a:t>]</a:t>
            </a:r>
            <a:endParaRPr b="1" sz="1100">
              <a:solidFill>
                <a:srgbClr val="888888"/>
              </a:solidFill>
            </a:endParaRPr>
          </a:p>
        </p:txBody>
      </p:sp>
      <p:cxnSp>
        <p:nvCxnSpPr>
          <p:cNvPr id="816" name="Google Shape;816;p92"/>
          <p:cNvCxnSpPr/>
          <p:nvPr/>
        </p:nvCxnSpPr>
        <p:spPr>
          <a:xfrm>
            <a:off x="2490938" y="2590625"/>
            <a:ext cx="1800" cy="282900"/>
          </a:xfrm>
          <a:prstGeom prst="straightConnector1">
            <a:avLst/>
          </a:prstGeom>
          <a:noFill/>
          <a:ln cap="flat" cmpd="sng" w="9525">
            <a:solidFill>
              <a:schemeClr val="dk2"/>
            </a:solidFill>
            <a:prstDash val="solid"/>
            <a:round/>
            <a:headEnd len="med" w="med" type="none"/>
            <a:tailEnd len="med" w="med" type="triangle"/>
          </a:ln>
        </p:spPr>
      </p:cxnSp>
      <p:sp>
        <p:nvSpPr>
          <p:cNvPr id="817" name="Google Shape;817;p92"/>
          <p:cNvSpPr txBox="1"/>
          <p:nvPr/>
        </p:nvSpPr>
        <p:spPr>
          <a:xfrm>
            <a:off x="5150600" y="3204875"/>
            <a:ext cx="350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100"/>
              <a:t>[-1.0, -0.714, -0.429, -0.143, 0.143, 0.429, 0.714, 1.0]</a:t>
            </a:r>
            <a:endParaRPr sz="1100"/>
          </a:p>
        </p:txBody>
      </p:sp>
      <p:cxnSp>
        <p:nvCxnSpPr>
          <p:cNvPr id="818" name="Google Shape;818;p92"/>
          <p:cNvCxnSpPr/>
          <p:nvPr/>
        </p:nvCxnSpPr>
        <p:spPr>
          <a:xfrm>
            <a:off x="6627788" y="1510787"/>
            <a:ext cx="1800" cy="282900"/>
          </a:xfrm>
          <a:prstGeom prst="straightConnector1">
            <a:avLst/>
          </a:prstGeom>
          <a:noFill/>
          <a:ln cap="flat" cmpd="sng" w="9525">
            <a:solidFill>
              <a:schemeClr val="dk2"/>
            </a:solidFill>
            <a:prstDash val="solid"/>
            <a:round/>
            <a:headEnd len="med" w="med" type="none"/>
            <a:tailEnd len="med" w="med" type="triangle"/>
          </a:ln>
        </p:spPr>
      </p:cxnSp>
      <p:sp>
        <p:nvSpPr>
          <p:cNvPr id="819" name="Google Shape;819;p92"/>
          <p:cNvSpPr txBox="1"/>
          <p:nvPr/>
        </p:nvSpPr>
        <p:spPr>
          <a:xfrm>
            <a:off x="5732000" y="1793700"/>
            <a:ext cx="19512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Amplitude range: [-1.0, 1.0]</a:t>
            </a:r>
            <a:endParaRPr sz="1100">
              <a:solidFill>
                <a:schemeClr val="dk1"/>
              </a:solidFill>
            </a:endParaRPr>
          </a:p>
        </p:txBody>
      </p:sp>
      <p:cxnSp>
        <p:nvCxnSpPr>
          <p:cNvPr id="820" name="Google Shape;820;p92"/>
          <p:cNvCxnSpPr/>
          <p:nvPr/>
        </p:nvCxnSpPr>
        <p:spPr>
          <a:xfrm>
            <a:off x="6625988" y="2091587"/>
            <a:ext cx="1800" cy="282900"/>
          </a:xfrm>
          <a:prstGeom prst="straightConnector1">
            <a:avLst/>
          </a:prstGeom>
          <a:noFill/>
          <a:ln cap="flat" cmpd="sng" w="9525">
            <a:solidFill>
              <a:schemeClr val="dk2"/>
            </a:solidFill>
            <a:prstDash val="solid"/>
            <a:round/>
            <a:headEnd len="med" w="med" type="none"/>
            <a:tailEnd len="med" w="med" type="triangle"/>
          </a:ln>
        </p:spPr>
      </p:cxnSp>
      <p:sp>
        <p:nvSpPr>
          <p:cNvPr id="821" name="Google Shape;821;p92"/>
          <p:cNvSpPr txBox="1"/>
          <p:nvPr/>
        </p:nvSpPr>
        <p:spPr>
          <a:xfrm>
            <a:off x="6737250" y="2084100"/>
            <a:ext cx="20127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1"/>
                </a:solidFill>
              </a:rPr>
              <a:t>discretize to 8 levels</a:t>
            </a:r>
            <a:endParaRPr sz="900">
              <a:solidFill>
                <a:schemeClr val="dk1"/>
              </a:solidFill>
            </a:endParaRPr>
          </a:p>
        </p:txBody>
      </p:sp>
      <p:pic>
        <p:nvPicPr>
          <p:cNvPr id="822" name="Google Shape;822;p92"/>
          <p:cNvPicPr preferRelativeResize="0"/>
          <p:nvPr/>
        </p:nvPicPr>
        <p:blipFill>
          <a:blip r:embed="rId3">
            <a:alphaModFix/>
          </a:blip>
          <a:stretch>
            <a:fillRect/>
          </a:stretch>
        </p:blipFill>
        <p:spPr>
          <a:xfrm>
            <a:off x="5536025" y="2439400"/>
            <a:ext cx="2343150" cy="295275"/>
          </a:xfrm>
          <a:prstGeom prst="rect">
            <a:avLst/>
          </a:prstGeom>
          <a:noFill/>
          <a:ln>
            <a:noFill/>
          </a:ln>
        </p:spPr>
      </p:pic>
      <p:cxnSp>
        <p:nvCxnSpPr>
          <p:cNvPr id="823" name="Google Shape;823;p92"/>
          <p:cNvCxnSpPr/>
          <p:nvPr/>
        </p:nvCxnSpPr>
        <p:spPr>
          <a:xfrm>
            <a:off x="6625400" y="2808075"/>
            <a:ext cx="6600" cy="323400"/>
          </a:xfrm>
          <a:prstGeom prst="straightConnector1">
            <a:avLst/>
          </a:prstGeom>
          <a:noFill/>
          <a:ln cap="flat" cmpd="sng" w="9525">
            <a:solidFill>
              <a:schemeClr val="dk2"/>
            </a:solidFill>
            <a:prstDash val="solid"/>
            <a:round/>
            <a:headEnd len="med" w="med" type="none"/>
            <a:tailEnd len="med" w="med" type="triangle"/>
          </a:ln>
        </p:spPr>
      </p:cxnSp>
      <p:sp>
        <p:nvSpPr>
          <p:cNvPr id="824" name="Google Shape;824;p92"/>
          <p:cNvSpPr/>
          <p:nvPr/>
        </p:nvSpPr>
        <p:spPr>
          <a:xfrm rot="5400000">
            <a:off x="6874825" y="1927850"/>
            <a:ext cx="15000" cy="3443100"/>
          </a:xfrm>
          <a:prstGeom prst="rightBracke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5" name="Google Shape;825;p92"/>
          <p:cNvSpPr txBox="1"/>
          <p:nvPr/>
        </p:nvSpPr>
        <p:spPr>
          <a:xfrm>
            <a:off x="5354750" y="3632275"/>
            <a:ext cx="30945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continuous values divided to 8 discrete values</a:t>
            </a:r>
            <a:endParaRPr sz="1100">
              <a:solidFill>
                <a:schemeClr val="dk1"/>
              </a:solidFill>
            </a:endParaRPr>
          </a:p>
        </p:txBody>
      </p:sp>
      <p:pic>
        <p:nvPicPr>
          <p:cNvPr id="826" name="Google Shape;826;p92"/>
          <p:cNvPicPr preferRelativeResize="0"/>
          <p:nvPr/>
        </p:nvPicPr>
        <p:blipFill>
          <a:blip r:embed="rId4">
            <a:alphaModFix/>
          </a:blip>
          <a:stretch>
            <a:fillRect/>
          </a:stretch>
        </p:blipFill>
        <p:spPr>
          <a:xfrm>
            <a:off x="280175" y="3025900"/>
            <a:ext cx="4096676" cy="1859108"/>
          </a:xfrm>
          <a:prstGeom prst="rect">
            <a:avLst/>
          </a:prstGeom>
          <a:noFill/>
          <a:ln>
            <a:noFill/>
          </a:ln>
        </p:spPr>
      </p:pic>
      <p:pic>
        <p:nvPicPr>
          <p:cNvPr id="827" name="Google Shape;827;p92"/>
          <p:cNvPicPr preferRelativeResize="0"/>
          <p:nvPr/>
        </p:nvPicPr>
        <p:blipFill>
          <a:blip r:embed="rId5">
            <a:alphaModFix/>
          </a:blip>
          <a:stretch>
            <a:fillRect/>
          </a:stretch>
        </p:blipFill>
        <p:spPr>
          <a:xfrm>
            <a:off x="280163" y="648288"/>
            <a:ext cx="4096702" cy="18591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3"/>
          <p:cNvSpPr txBox="1"/>
          <p:nvPr/>
        </p:nvSpPr>
        <p:spPr>
          <a:xfrm>
            <a:off x="280175" y="115675"/>
            <a:ext cx="63918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Analog to Digital Converter:</a:t>
            </a:r>
            <a:r>
              <a:rPr b="1" lang="ru" sz="1800">
                <a:solidFill>
                  <a:schemeClr val="dk1"/>
                </a:solidFill>
              </a:rPr>
              <a:t> Amplitude Discretization</a:t>
            </a:r>
            <a:endParaRPr b="1" sz="1800">
              <a:solidFill>
                <a:schemeClr val="dk1"/>
              </a:solidFill>
            </a:endParaRPr>
          </a:p>
        </p:txBody>
      </p:sp>
      <p:sp>
        <p:nvSpPr>
          <p:cNvPr id="833" name="Google Shape;833;p93"/>
          <p:cNvSpPr txBox="1"/>
          <p:nvPr/>
        </p:nvSpPr>
        <p:spPr>
          <a:xfrm>
            <a:off x="5068075" y="648300"/>
            <a:ext cx="29061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Let’s quantize amplitude in </a:t>
            </a:r>
            <a:r>
              <a:rPr b="1" lang="ru" sz="1100">
                <a:solidFill>
                  <a:schemeClr val="dk1"/>
                </a:solidFill>
              </a:rPr>
              <a:t>3-bit bit depth</a:t>
            </a:r>
            <a:r>
              <a:rPr lang="ru" sz="1100">
                <a:solidFill>
                  <a:schemeClr val="dk1"/>
                </a:solidFill>
              </a:rPr>
              <a:t>.</a:t>
            </a:r>
            <a:endParaRPr sz="1100">
              <a:solidFill>
                <a:schemeClr val="dk1"/>
              </a:solidFill>
            </a:endParaRPr>
          </a:p>
        </p:txBody>
      </p:sp>
      <p:sp>
        <p:nvSpPr>
          <p:cNvPr id="834" name="Google Shape;834;p93"/>
          <p:cNvSpPr txBox="1"/>
          <p:nvPr/>
        </p:nvSpPr>
        <p:spPr>
          <a:xfrm>
            <a:off x="4877300" y="983900"/>
            <a:ext cx="35028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100">
                <a:solidFill>
                  <a:schemeClr val="dk1"/>
                </a:solidFill>
              </a:rPr>
              <a:t>Bit depth is 3-bit. It means that we have 2</a:t>
            </a:r>
            <a:r>
              <a:rPr baseline="30000" lang="ru" sz="1100">
                <a:solidFill>
                  <a:schemeClr val="dk1"/>
                </a:solidFill>
              </a:rPr>
              <a:t>3</a:t>
            </a:r>
            <a:r>
              <a:rPr lang="ru" sz="1100">
                <a:solidFill>
                  <a:schemeClr val="dk1"/>
                </a:solidFill>
              </a:rPr>
              <a:t> = </a:t>
            </a:r>
            <a:r>
              <a:rPr b="1" lang="ru" sz="1100">
                <a:solidFill>
                  <a:schemeClr val="dk1"/>
                </a:solidFill>
              </a:rPr>
              <a:t>8 levels </a:t>
            </a:r>
            <a:r>
              <a:rPr lang="ru" sz="1100">
                <a:solidFill>
                  <a:schemeClr val="dk1"/>
                </a:solidFill>
              </a:rPr>
              <a:t>+ 1 (include zero) = 9 levels</a:t>
            </a:r>
            <a:r>
              <a:rPr b="1" lang="ru" sz="1100">
                <a:solidFill>
                  <a:schemeClr val="dk1"/>
                </a:solidFill>
              </a:rPr>
              <a:t>.</a:t>
            </a:r>
            <a:endParaRPr b="1" sz="1100">
              <a:solidFill>
                <a:schemeClr val="dk1"/>
              </a:solidFill>
            </a:endParaRPr>
          </a:p>
        </p:txBody>
      </p:sp>
      <p:cxnSp>
        <p:nvCxnSpPr>
          <p:cNvPr id="835" name="Google Shape;835;p93"/>
          <p:cNvCxnSpPr/>
          <p:nvPr/>
        </p:nvCxnSpPr>
        <p:spPr>
          <a:xfrm>
            <a:off x="2490938" y="2590625"/>
            <a:ext cx="1800" cy="282900"/>
          </a:xfrm>
          <a:prstGeom prst="straightConnector1">
            <a:avLst/>
          </a:prstGeom>
          <a:noFill/>
          <a:ln cap="flat" cmpd="sng" w="9525">
            <a:solidFill>
              <a:schemeClr val="dk2"/>
            </a:solidFill>
            <a:prstDash val="solid"/>
            <a:round/>
            <a:headEnd len="med" w="med" type="none"/>
            <a:tailEnd len="med" w="med" type="triangle"/>
          </a:ln>
        </p:spPr>
      </p:cxnSp>
      <p:sp>
        <p:nvSpPr>
          <p:cNvPr id="836" name="Google Shape;836;p93"/>
          <p:cNvSpPr txBox="1"/>
          <p:nvPr/>
        </p:nvSpPr>
        <p:spPr>
          <a:xfrm>
            <a:off x="5150600" y="3219282"/>
            <a:ext cx="3502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100"/>
              <a:t>[-1.   -0.75 -0.5  -0.25  0.    0.25  0.5   0.75  1.  ]</a:t>
            </a:r>
            <a:endParaRPr sz="1100"/>
          </a:p>
        </p:txBody>
      </p:sp>
      <p:cxnSp>
        <p:nvCxnSpPr>
          <p:cNvPr id="837" name="Google Shape;837;p93"/>
          <p:cNvCxnSpPr/>
          <p:nvPr/>
        </p:nvCxnSpPr>
        <p:spPr>
          <a:xfrm>
            <a:off x="6627788" y="1525195"/>
            <a:ext cx="1800" cy="282900"/>
          </a:xfrm>
          <a:prstGeom prst="straightConnector1">
            <a:avLst/>
          </a:prstGeom>
          <a:noFill/>
          <a:ln cap="flat" cmpd="sng" w="9525">
            <a:solidFill>
              <a:schemeClr val="dk2"/>
            </a:solidFill>
            <a:prstDash val="solid"/>
            <a:round/>
            <a:headEnd len="med" w="med" type="none"/>
            <a:tailEnd len="med" w="med" type="triangle"/>
          </a:ln>
        </p:spPr>
      </p:cxnSp>
      <p:sp>
        <p:nvSpPr>
          <p:cNvPr id="838" name="Google Shape;838;p93"/>
          <p:cNvSpPr txBox="1"/>
          <p:nvPr/>
        </p:nvSpPr>
        <p:spPr>
          <a:xfrm>
            <a:off x="5732000" y="1808107"/>
            <a:ext cx="19512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Amplitude range: [-1.0, 1.0]</a:t>
            </a:r>
            <a:endParaRPr sz="1100">
              <a:solidFill>
                <a:schemeClr val="dk1"/>
              </a:solidFill>
            </a:endParaRPr>
          </a:p>
        </p:txBody>
      </p:sp>
      <p:cxnSp>
        <p:nvCxnSpPr>
          <p:cNvPr id="839" name="Google Shape;839;p93"/>
          <p:cNvCxnSpPr/>
          <p:nvPr/>
        </p:nvCxnSpPr>
        <p:spPr>
          <a:xfrm>
            <a:off x="6625988" y="2105995"/>
            <a:ext cx="1800" cy="282900"/>
          </a:xfrm>
          <a:prstGeom prst="straightConnector1">
            <a:avLst/>
          </a:prstGeom>
          <a:noFill/>
          <a:ln cap="flat" cmpd="sng" w="9525">
            <a:solidFill>
              <a:schemeClr val="dk2"/>
            </a:solidFill>
            <a:prstDash val="solid"/>
            <a:round/>
            <a:headEnd len="med" w="med" type="none"/>
            <a:tailEnd len="med" w="med" type="triangle"/>
          </a:ln>
        </p:spPr>
      </p:cxnSp>
      <p:sp>
        <p:nvSpPr>
          <p:cNvPr id="840" name="Google Shape;840;p93"/>
          <p:cNvSpPr txBox="1"/>
          <p:nvPr/>
        </p:nvSpPr>
        <p:spPr>
          <a:xfrm>
            <a:off x="6737250" y="2098507"/>
            <a:ext cx="20127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1"/>
                </a:solidFill>
              </a:rPr>
              <a:t>discretize to 9 levels</a:t>
            </a:r>
            <a:endParaRPr sz="900">
              <a:solidFill>
                <a:schemeClr val="dk1"/>
              </a:solidFill>
            </a:endParaRPr>
          </a:p>
        </p:txBody>
      </p:sp>
      <p:pic>
        <p:nvPicPr>
          <p:cNvPr id="841" name="Google Shape;841;p93"/>
          <p:cNvPicPr preferRelativeResize="0"/>
          <p:nvPr/>
        </p:nvPicPr>
        <p:blipFill>
          <a:blip r:embed="rId3">
            <a:alphaModFix/>
          </a:blip>
          <a:stretch>
            <a:fillRect/>
          </a:stretch>
        </p:blipFill>
        <p:spPr>
          <a:xfrm>
            <a:off x="5536025" y="2453807"/>
            <a:ext cx="2343150" cy="295275"/>
          </a:xfrm>
          <a:prstGeom prst="rect">
            <a:avLst/>
          </a:prstGeom>
          <a:noFill/>
          <a:ln>
            <a:noFill/>
          </a:ln>
        </p:spPr>
      </p:pic>
      <p:cxnSp>
        <p:nvCxnSpPr>
          <p:cNvPr id="842" name="Google Shape;842;p93"/>
          <p:cNvCxnSpPr/>
          <p:nvPr/>
        </p:nvCxnSpPr>
        <p:spPr>
          <a:xfrm>
            <a:off x="6625400" y="2822482"/>
            <a:ext cx="6600" cy="323400"/>
          </a:xfrm>
          <a:prstGeom prst="straightConnector1">
            <a:avLst/>
          </a:prstGeom>
          <a:noFill/>
          <a:ln cap="flat" cmpd="sng" w="9525">
            <a:solidFill>
              <a:schemeClr val="dk2"/>
            </a:solidFill>
            <a:prstDash val="solid"/>
            <a:round/>
            <a:headEnd len="med" w="med" type="none"/>
            <a:tailEnd len="med" w="med" type="triangle"/>
          </a:ln>
        </p:spPr>
      </p:cxnSp>
      <p:sp>
        <p:nvSpPr>
          <p:cNvPr id="843" name="Google Shape;843;p93"/>
          <p:cNvSpPr/>
          <p:nvPr/>
        </p:nvSpPr>
        <p:spPr>
          <a:xfrm rot="5400000">
            <a:off x="6874825" y="1942257"/>
            <a:ext cx="15000" cy="3443100"/>
          </a:xfrm>
          <a:prstGeom prst="rightBracke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4" name="Google Shape;844;p93"/>
          <p:cNvSpPr txBox="1"/>
          <p:nvPr/>
        </p:nvSpPr>
        <p:spPr>
          <a:xfrm>
            <a:off x="5354750" y="3646682"/>
            <a:ext cx="30945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continuous values divided to 9 discrete values</a:t>
            </a:r>
            <a:endParaRPr sz="1100">
              <a:solidFill>
                <a:schemeClr val="dk1"/>
              </a:solidFill>
            </a:endParaRPr>
          </a:p>
        </p:txBody>
      </p:sp>
      <p:pic>
        <p:nvPicPr>
          <p:cNvPr id="845" name="Google Shape;845;p93"/>
          <p:cNvPicPr preferRelativeResize="0"/>
          <p:nvPr/>
        </p:nvPicPr>
        <p:blipFill>
          <a:blip r:embed="rId4">
            <a:alphaModFix/>
          </a:blip>
          <a:stretch>
            <a:fillRect/>
          </a:stretch>
        </p:blipFill>
        <p:spPr>
          <a:xfrm>
            <a:off x="443500" y="648300"/>
            <a:ext cx="4096676" cy="1859108"/>
          </a:xfrm>
          <a:prstGeom prst="rect">
            <a:avLst/>
          </a:prstGeom>
          <a:noFill/>
          <a:ln>
            <a:noFill/>
          </a:ln>
        </p:spPr>
      </p:pic>
      <p:pic>
        <p:nvPicPr>
          <p:cNvPr id="846" name="Google Shape;846;p93"/>
          <p:cNvPicPr preferRelativeResize="0"/>
          <p:nvPr/>
        </p:nvPicPr>
        <p:blipFill>
          <a:blip r:embed="rId5">
            <a:alphaModFix/>
          </a:blip>
          <a:stretch>
            <a:fillRect/>
          </a:stretch>
        </p:blipFill>
        <p:spPr>
          <a:xfrm>
            <a:off x="443500" y="2818525"/>
            <a:ext cx="4096645" cy="1859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4"/>
          <p:cNvSpPr txBox="1"/>
          <p:nvPr/>
        </p:nvSpPr>
        <p:spPr>
          <a:xfrm>
            <a:off x="280175" y="115675"/>
            <a:ext cx="66183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800">
                <a:solidFill>
                  <a:schemeClr val="dk1"/>
                </a:solidFill>
              </a:rPr>
              <a:t>Analog to Digital Converter:</a:t>
            </a:r>
            <a:r>
              <a:rPr b="1" lang="ru" sz="1800">
                <a:solidFill>
                  <a:schemeClr val="dk1"/>
                </a:solidFill>
              </a:rPr>
              <a:t> Amplitude Discretization</a:t>
            </a:r>
            <a:endParaRPr b="1" sz="1800">
              <a:solidFill>
                <a:schemeClr val="dk1"/>
              </a:solidFill>
            </a:endParaRPr>
          </a:p>
          <a:p>
            <a:pPr indent="0" lvl="0" marL="0" rtl="0" algn="l">
              <a:spcBef>
                <a:spcPts val="0"/>
              </a:spcBef>
              <a:spcAft>
                <a:spcPts val="0"/>
              </a:spcAft>
              <a:buNone/>
            </a:pPr>
            <a:r>
              <a:t/>
            </a:r>
            <a:endParaRPr sz="1800">
              <a:solidFill>
                <a:schemeClr val="dk1"/>
              </a:solidFill>
            </a:endParaRPr>
          </a:p>
        </p:txBody>
      </p:sp>
      <p:cxnSp>
        <p:nvCxnSpPr>
          <p:cNvPr id="852" name="Google Shape;852;p94"/>
          <p:cNvCxnSpPr/>
          <p:nvPr/>
        </p:nvCxnSpPr>
        <p:spPr>
          <a:xfrm>
            <a:off x="2490938" y="2590625"/>
            <a:ext cx="1800" cy="282900"/>
          </a:xfrm>
          <a:prstGeom prst="straightConnector1">
            <a:avLst/>
          </a:prstGeom>
          <a:noFill/>
          <a:ln cap="flat" cmpd="sng" w="9525">
            <a:solidFill>
              <a:schemeClr val="dk2"/>
            </a:solidFill>
            <a:prstDash val="solid"/>
            <a:round/>
            <a:headEnd len="med" w="med" type="none"/>
            <a:tailEnd len="med" w="med" type="triangle"/>
          </a:ln>
        </p:spPr>
      </p:cxnSp>
      <p:pic>
        <p:nvPicPr>
          <p:cNvPr id="853" name="Google Shape;853;p94"/>
          <p:cNvPicPr preferRelativeResize="0"/>
          <p:nvPr/>
        </p:nvPicPr>
        <p:blipFill>
          <a:blip r:embed="rId3">
            <a:alphaModFix/>
          </a:blip>
          <a:stretch>
            <a:fillRect/>
          </a:stretch>
        </p:blipFill>
        <p:spPr>
          <a:xfrm>
            <a:off x="502037" y="2728955"/>
            <a:ext cx="4552976" cy="2066195"/>
          </a:xfrm>
          <a:prstGeom prst="rect">
            <a:avLst/>
          </a:prstGeom>
          <a:noFill/>
          <a:ln>
            <a:noFill/>
          </a:ln>
        </p:spPr>
      </p:pic>
      <p:pic>
        <p:nvPicPr>
          <p:cNvPr id="854" name="Google Shape;854;p94"/>
          <p:cNvPicPr preferRelativeResize="0"/>
          <p:nvPr/>
        </p:nvPicPr>
        <p:blipFill>
          <a:blip r:embed="rId4">
            <a:alphaModFix/>
          </a:blip>
          <a:stretch>
            <a:fillRect/>
          </a:stretch>
        </p:blipFill>
        <p:spPr>
          <a:xfrm>
            <a:off x="502018" y="594675"/>
            <a:ext cx="4553008" cy="2066200"/>
          </a:xfrm>
          <a:prstGeom prst="rect">
            <a:avLst/>
          </a:prstGeom>
          <a:noFill/>
          <a:ln>
            <a:noFill/>
          </a:ln>
        </p:spPr>
      </p:pic>
      <p:sp>
        <p:nvSpPr>
          <p:cNvPr id="855" name="Google Shape;855;p94"/>
          <p:cNvSpPr txBox="1"/>
          <p:nvPr/>
        </p:nvSpPr>
        <p:spPr>
          <a:xfrm>
            <a:off x="5185625" y="923050"/>
            <a:ext cx="3855900" cy="3717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ru" sz="1100">
                <a:solidFill>
                  <a:schemeClr val="dk2"/>
                </a:solidFill>
              </a:rPr>
              <a:t>Наиболее частые значения bit depths это </a:t>
            </a:r>
            <a:r>
              <a:rPr b="1" lang="ru" sz="1100">
                <a:solidFill>
                  <a:schemeClr val="dk2"/>
                </a:solidFill>
              </a:rPr>
              <a:t>16-bit</a:t>
            </a:r>
            <a:r>
              <a:rPr lang="ru" sz="1100">
                <a:solidFill>
                  <a:schemeClr val="dk2"/>
                </a:solidFill>
              </a:rPr>
              <a:t> и </a:t>
            </a:r>
            <a:r>
              <a:rPr b="1" lang="ru" sz="1100">
                <a:solidFill>
                  <a:schemeClr val="dk2"/>
                </a:solidFill>
              </a:rPr>
              <a:t>24-bit</a:t>
            </a:r>
            <a:r>
              <a:rPr lang="ru" sz="1100">
                <a:solidFill>
                  <a:schemeClr val="dk2"/>
                </a:solidFill>
              </a:rPr>
              <a:t>.  Поскольку квантование подразумевает округление непрерывного значения до дискретного, процесс дискретизации вносит шум. Чем выше </a:t>
            </a:r>
            <a:r>
              <a:rPr lang="ru" sz="1100">
                <a:solidFill>
                  <a:schemeClr val="dk2"/>
                </a:solidFill>
              </a:rPr>
              <a:t>bit depths</a:t>
            </a:r>
            <a:r>
              <a:rPr lang="ru" sz="1100">
                <a:solidFill>
                  <a:schemeClr val="dk2"/>
                </a:solidFill>
              </a:rPr>
              <a:t>, тем меньше этот </a:t>
            </a:r>
            <a:r>
              <a:rPr b="1" lang="ru" sz="1100">
                <a:solidFill>
                  <a:schemeClr val="dk2"/>
                </a:solidFill>
              </a:rPr>
              <a:t>quantization noise</a:t>
            </a:r>
            <a:r>
              <a:rPr lang="ru" sz="1100">
                <a:solidFill>
                  <a:schemeClr val="dk2"/>
                </a:solidFill>
              </a:rPr>
              <a:t>. На практике quantization noise </a:t>
            </a:r>
            <a:r>
              <a:rPr b="1" lang="ru" sz="1100">
                <a:solidFill>
                  <a:schemeClr val="dk2"/>
                </a:solidFill>
              </a:rPr>
              <a:t>16-bit</a:t>
            </a:r>
            <a:r>
              <a:rPr lang="ru" sz="1100">
                <a:solidFill>
                  <a:schemeClr val="dk2"/>
                </a:solidFill>
              </a:rPr>
              <a:t> аудио уже достаточно мал, чтобы быть слышимым, и использование больше </a:t>
            </a:r>
            <a:r>
              <a:rPr lang="ru" sz="1100">
                <a:solidFill>
                  <a:schemeClr val="dk2"/>
                </a:solidFill>
              </a:rPr>
              <a:t>bit depths</a:t>
            </a:r>
            <a:r>
              <a:rPr lang="ru" sz="1100">
                <a:solidFill>
                  <a:schemeClr val="dk2"/>
                </a:solidFill>
              </a:rPr>
              <a:t> обычно не требуется.</a:t>
            </a:r>
            <a:endParaRPr sz="1100">
              <a:solidFill>
                <a:schemeClr val="dk2"/>
              </a:solidFill>
            </a:endParaRPr>
          </a:p>
          <a:p>
            <a:pPr indent="0" lvl="0" marL="0" rtl="0" algn="l">
              <a:lnSpc>
                <a:spcPct val="115000"/>
              </a:lnSpc>
              <a:spcBef>
                <a:spcPts val="1200"/>
              </a:spcBef>
              <a:spcAft>
                <a:spcPts val="0"/>
              </a:spcAft>
              <a:buNone/>
            </a:pPr>
            <a:r>
              <a:rPr lang="ru" sz="1100">
                <a:solidFill>
                  <a:schemeClr val="dk2"/>
                </a:solidFill>
              </a:rPr>
              <a:t>Вы также можете встретить 32-битное аудио. В нем выборки хранятся в виде значений с плавающей точкой, тогда как в 16- и 24-битном аудио используются целочисленные выборки. Точность 32-битного значения с плавающей точкой составляет 24 бита, что дает такую же битовую глубину, как и у 24-битного аудио. Ожидается, что образцы звука с плавающей точкой будут лежать в диапазоне [-1.0, 1.0].</a:t>
            </a:r>
            <a:endParaRPr sz="1100">
              <a:solidFill>
                <a:schemeClr val="dk2"/>
              </a:solidFill>
            </a:endParaRPr>
          </a:p>
          <a:p>
            <a:pPr indent="0" lvl="0" marL="0" rtl="0" algn="l">
              <a:spcBef>
                <a:spcPts val="1200"/>
              </a:spcBef>
              <a:spcAft>
                <a:spcPts val="0"/>
              </a:spcAft>
              <a:buNone/>
            </a:pPr>
            <a:r>
              <a:rPr lang="ru" sz="1000">
                <a:solidFill>
                  <a:srgbClr val="CCCCCC"/>
                </a:solidFill>
              </a:rPr>
              <a:t>Заметки полукровки.</a:t>
            </a:r>
            <a:endParaRPr sz="11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nvSpPr>
        <p:spPr>
          <a:xfrm>
            <a:off x="111625" y="128175"/>
            <a:ext cx="2100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What is a sound?</a:t>
            </a:r>
            <a:endParaRPr b="1" sz="1800">
              <a:solidFill>
                <a:schemeClr val="dk1"/>
              </a:solidFill>
              <a:latin typeface="Wix Madefor Display"/>
              <a:ea typeface="Wix Madefor Display"/>
              <a:cs typeface="Wix Madefor Display"/>
              <a:sym typeface="Wix Madefor Display"/>
            </a:endParaRPr>
          </a:p>
        </p:txBody>
      </p:sp>
      <p:pic>
        <p:nvPicPr>
          <p:cNvPr id="184" name="Google Shape;184;p32" title="guitar_example.png"/>
          <p:cNvPicPr preferRelativeResize="0"/>
          <p:nvPr/>
        </p:nvPicPr>
        <p:blipFill rotWithShape="1">
          <a:blip r:embed="rId3">
            <a:alphaModFix/>
          </a:blip>
          <a:srcRect b="24721" l="0" r="0" t="0"/>
          <a:stretch/>
        </p:blipFill>
        <p:spPr>
          <a:xfrm>
            <a:off x="334200" y="599525"/>
            <a:ext cx="3707126" cy="4465050"/>
          </a:xfrm>
          <a:prstGeom prst="rect">
            <a:avLst/>
          </a:prstGeom>
          <a:noFill/>
          <a:ln>
            <a:noFill/>
          </a:ln>
        </p:spPr>
      </p:pic>
      <p:pic>
        <p:nvPicPr>
          <p:cNvPr id="185" name="Google Shape;185;p32" title="guitar_example2.png"/>
          <p:cNvPicPr preferRelativeResize="0"/>
          <p:nvPr/>
        </p:nvPicPr>
        <p:blipFill rotWithShape="1">
          <a:blip r:embed="rId4">
            <a:alphaModFix/>
          </a:blip>
          <a:srcRect b="26475" l="0" r="0" t="0"/>
          <a:stretch/>
        </p:blipFill>
        <p:spPr>
          <a:xfrm>
            <a:off x="440600" y="534375"/>
            <a:ext cx="3795661" cy="4465050"/>
          </a:xfrm>
          <a:prstGeom prst="rect">
            <a:avLst/>
          </a:prstGeom>
          <a:noFill/>
          <a:ln>
            <a:noFill/>
          </a:ln>
        </p:spPr>
      </p:pic>
      <p:sp>
        <p:nvSpPr>
          <p:cNvPr id="186" name="Google Shape;186;p32"/>
          <p:cNvSpPr txBox="1"/>
          <p:nvPr/>
        </p:nvSpPr>
        <p:spPr>
          <a:xfrm>
            <a:off x="4149850" y="1633100"/>
            <a:ext cx="301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1"/>
                </a:solidFill>
                <a:latin typeface="Caveat"/>
                <a:ea typeface="Caveat"/>
                <a:cs typeface="Caveat"/>
                <a:sym typeface="Caveat"/>
              </a:rPr>
              <a:t>В состоянии покоя у нас существует </a:t>
            </a:r>
            <a:r>
              <a:rPr b="1" lang="ru" sz="1600">
                <a:solidFill>
                  <a:schemeClr val="dk1"/>
                </a:solidFill>
                <a:latin typeface="Caveat"/>
                <a:ea typeface="Caveat"/>
                <a:cs typeface="Caveat"/>
                <a:sym typeface="Caveat"/>
              </a:rPr>
              <a:t>атмосферное давление.</a:t>
            </a:r>
            <a:endParaRPr b="1" sz="1600">
              <a:solidFill>
                <a:schemeClr val="dk1"/>
              </a:solidFill>
              <a:latin typeface="Caveat"/>
              <a:ea typeface="Caveat"/>
              <a:cs typeface="Caveat"/>
              <a:sym typeface="Cave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5"/>
          <p:cNvSpPr txBox="1"/>
          <p:nvPr/>
        </p:nvSpPr>
        <p:spPr>
          <a:xfrm>
            <a:off x="0" y="41375"/>
            <a:ext cx="7989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Real-world sound vs Digital sound dB scale</a:t>
            </a:r>
            <a:endParaRPr b="1" sz="1700">
              <a:solidFill>
                <a:schemeClr val="dk1"/>
              </a:solidFill>
            </a:endParaRPr>
          </a:p>
        </p:txBody>
      </p:sp>
      <p:sp>
        <p:nvSpPr>
          <p:cNvPr id="861" name="Google Shape;861;p95"/>
          <p:cNvSpPr txBox="1"/>
          <p:nvPr/>
        </p:nvSpPr>
        <p:spPr>
          <a:xfrm>
            <a:off x="2615900" y="3753500"/>
            <a:ext cx="623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However, </a:t>
            </a:r>
            <a:r>
              <a:rPr b="1" lang="ru"/>
              <a:t>for digital audio signals, 0 dB is the loudest possible amplitude</a:t>
            </a:r>
            <a:r>
              <a:rPr lang="ru"/>
              <a:t>, while all other amplitudes are negative. </a:t>
            </a:r>
            <a:r>
              <a:rPr b="1" lang="ru" sz="1100">
                <a:solidFill>
                  <a:schemeClr val="dk1"/>
                </a:solidFill>
              </a:rPr>
              <a:t>0 dBFS (Decibels Relative to Full Scale)</a:t>
            </a:r>
            <a:r>
              <a:rPr lang="ru" sz="1100">
                <a:solidFill>
                  <a:schemeClr val="dk1"/>
                </a:solidFill>
              </a:rPr>
              <a:t> is defined as the </a:t>
            </a:r>
            <a:r>
              <a:rPr b="1" lang="ru" sz="1100">
                <a:solidFill>
                  <a:schemeClr val="dk1"/>
                </a:solidFill>
              </a:rPr>
              <a:t>maximum possible digital level</a:t>
            </a:r>
            <a:r>
              <a:rPr lang="ru" sz="1100">
                <a:solidFill>
                  <a:schemeClr val="dk1"/>
                </a:solidFill>
              </a:rPr>
              <a:t> (our </a:t>
            </a:r>
            <a:r>
              <a:rPr b="1" lang="ru" sz="1100">
                <a:solidFill>
                  <a:schemeClr val="dk1"/>
                </a:solidFill>
              </a:rPr>
              <a:t>+1</a:t>
            </a:r>
            <a:r>
              <a:rPr lang="ru" sz="1100">
                <a:solidFill>
                  <a:schemeClr val="dk1"/>
                </a:solidFill>
              </a:rPr>
              <a:t> or </a:t>
            </a:r>
            <a:r>
              <a:rPr b="1" lang="ru" sz="1100">
                <a:solidFill>
                  <a:schemeClr val="dk1"/>
                </a:solidFill>
              </a:rPr>
              <a:t>-1</a:t>
            </a:r>
            <a:r>
              <a:rPr lang="ru" sz="1100">
                <a:solidFill>
                  <a:schemeClr val="dk1"/>
                </a:solidFill>
              </a:rPr>
              <a:t> in the normalized PCM data).</a:t>
            </a:r>
            <a:endParaRPr/>
          </a:p>
        </p:txBody>
      </p:sp>
      <p:pic>
        <p:nvPicPr>
          <p:cNvPr id="862" name="Google Shape;862;p95"/>
          <p:cNvPicPr preferRelativeResize="0"/>
          <p:nvPr/>
        </p:nvPicPr>
        <p:blipFill>
          <a:blip r:embed="rId3">
            <a:alphaModFix/>
          </a:blip>
          <a:stretch>
            <a:fillRect/>
          </a:stretch>
        </p:blipFill>
        <p:spPr>
          <a:xfrm>
            <a:off x="1641030" y="615663"/>
            <a:ext cx="7340895" cy="3025262"/>
          </a:xfrm>
          <a:prstGeom prst="rect">
            <a:avLst/>
          </a:prstGeom>
          <a:noFill/>
          <a:ln>
            <a:noFill/>
          </a:ln>
        </p:spPr>
      </p:pic>
      <p:cxnSp>
        <p:nvCxnSpPr>
          <p:cNvPr id="863" name="Google Shape;863;p95"/>
          <p:cNvCxnSpPr/>
          <p:nvPr/>
        </p:nvCxnSpPr>
        <p:spPr>
          <a:xfrm flipH="1">
            <a:off x="871600" y="831925"/>
            <a:ext cx="1001400" cy="853800"/>
          </a:xfrm>
          <a:prstGeom prst="straightConnector1">
            <a:avLst/>
          </a:prstGeom>
          <a:noFill/>
          <a:ln cap="flat" cmpd="sng" w="9525">
            <a:solidFill>
              <a:srgbClr val="FF0000"/>
            </a:solidFill>
            <a:prstDash val="solid"/>
            <a:round/>
            <a:headEnd len="med" w="med" type="stealth"/>
            <a:tailEnd len="med" w="med" type="none"/>
          </a:ln>
        </p:spPr>
      </p:cxnSp>
      <p:cxnSp>
        <p:nvCxnSpPr>
          <p:cNvPr id="864" name="Google Shape;864;p95"/>
          <p:cNvCxnSpPr/>
          <p:nvPr/>
        </p:nvCxnSpPr>
        <p:spPr>
          <a:xfrm>
            <a:off x="900475" y="2348425"/>
            <a:ext cx="936600" cy="1037400"/>
          </a:xfrm>
          <a:prstGeom prst="straightConnector1">
            <a:avLst/>
          </a:prstGeom>
          <a:noFill/>
          <a:ln cap="flat" cmpd="sng" w="9525">
            <a:solidFill>
              <a:srgbClr val="FF0000"/>
            </a:solidFill>
            <a:prstDash val="solid"/>
            <a:round/>
            <a:headEnd len="med" w="med" type="none"/>
            <a:tailEnd len="med" w="med" type="stealth"/>
          </a:ln>
        </p:spPr>
      </p:cxnSp>
      <p:sp>
        <p:nvSpPr>
          <p:cNvPr id="865" name="Google Shape;865;p95"/>
          <p:cNvSpPr txBox="1"/>
          <p:nvPr/>
        </p:nvSpPr>
        <p:spPr>
          <a:xfrm>
            <a:off x="1836975" y="615675"/>
            <a:ext cx="425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2"/>
                </a:solidFill>
              </a:rPr>
              <a:t> 1</a:t>
            </a:r>
            <a:endParaRPr sz="1000">
              <a:solidFill>
                <a:schemeClr val="dk2"/>
              </a:solidFill>
            </a:endParaRPr>
          </a:p>
        </p:txBody>
      </p:sp>
      <p:sp>
        <p:nvSpPr>
          <p:cNvPr id="866" name="Google Shape;866;p95"/>
          <p:cNvSpPr txBox="1"/>
          <p:nvPr/>
        </p:nvSpPr>
        <p:spPr>
          <a:xfrm>
            <a:off x="1836975" y="3248900"/>
            <a:ext cx="317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-1</a:t>
            </a:r>
            <a:endParaRPr sz="900">
              <a:solidFill>
                <a:schemeClr val="dk2"/>
              </a:solidFill>
            </a:endParaRPr>
          </a:p>
        </p:txBody>
      </p:sp>
      <p:sp>
        <p:nvSpPr>
          <p:cNvPr id="867" name="Google Shape;867;p95"/>
          <p:cNvSpPr txBox="1"/>
          <p:nvPr/>
        </p:nvSpPr>
        <p:spPr>
          <a:xfrm>
            <a:off x="296475" y="1757425"/>
            <a:ext cx="90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800">
                <a:solidFill>
                  <a:schemeClr val="dk1"/>
                </a:solidFill>
              </a:rPr>
              <a:t>Maximum Possible Digital Level</a:t>
            </a:r>
            <a:endParaRPr b="1" sz="8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6"/>
          <p:cNvSpPr txBox="1"/>
          <p:nvPr/>
        </p:nvSpPr>
        <p:spPr>
          <a:xfrm>
            <a:off x="0" y="41375"/>
            <a:ext cx="7989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Real-world sound vs Digital sound dB scale</a:t>
            </a:r>
            <a:endParaRPr b="1" sz="1700">
              <a:solidFill>
                <a:schemeClr val="dk1"/>
              </a:solidFill>
            </a:endParaRPr>
          </a:p>
        </p:txBody>
      </p:sp>
      <p:sp>
        <p:nvSpPr>
          <p:cNvPr id="873" name="Google Shape;873;p96"/>
          <p:cNvSpPr txBox="1"/>
          <p:nvPr/>
        </p:nvSpPr>
        <p:spPr>
          <a:xfrm>
            <a:off x="2615900" y="3753500"/>
            <a:ext cx="623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However, </a:t>
            </a:r>
            <a:r>
              <a:rPr b="1" lang="ru"/>
              <a:t>for digital audio signals, 0 dB is the loudest possible amplitude</a:t>
            </a:r>
            <a:r>
              <a:rPr lang="ru"/>
              <a:t>, while all other amplitudes are negative. </a:t>
            </a:r>
            <a:r>
              <a:rPr b="1" lang="ru" sz="1100">
                <a:solidFill>
                  <a:schemeClr val="dk1"/>
                </a:solidFill>
              </a:rPr>
              <a:t>0 dBFS (Decibels Relative to Full Scale)</a:t>
            </a:r>
            <a:r>
              <a:rPr lang="ru" sz="1100">
                <a:solidFill>
                  <a:schemeClr val="dk1"/>
                </a:solidFill>
              </a:rPr>
              <a:t> is defined as the </a:t>
            </a:r>
            <a:r>
              <a:rPr b="1" lang="ru" sz="1100">
                <a:solidFill>
                  <a:schemeClr val="dk1"/>
                </a:solidFill>
              </a:rPr>
              <a:t>maximum possible digital level</a:t>
            </a:r>
            <a:r>
              <a:rPr lang="ru" sz="1100">
                <a:solidFill>
                  <a:schemeClr val="dk1"/>
                </a:solidFill>
              </a:rPr>
              <a:t> (our </a:t>
            </a:r>
            <a:r>
              <a:rPr b="1" lang="ru" sz="1100">
                <a:solidFill>
                  <a:schemeClr val="dk1"/>
                </a:solidFill>
              </a:rPr>
              <a:t>+1</a:t>
            </a:r>
            <a:r>
              <a:rPr lang="ru" sz="1100">
                <a:solidFill>
                  <a:schemeClr val="dk1"/>
                </a:solidFill>
              </a:rPr>
              <a:t> or </a:t>
            </a:r>
            <a:r>
              <a:rPr b="1" lang="ru" sz="1100">
                <a:solidFill>
                  <a:schemeClr val="dk1"/>
                </a:solidFill>
              </a:rPr>
              <a:t>-1</a:t>
            </a:r>
            <a:r>
              <a:rPr lang="ru" sz="1100">
                <a:solidFill>
                  <a:schemeClr val="dk1"/>
                </a:solidFill>
              </a:rPr>
              <a:t> in the normalized PCM data).</a:t>
            </a:r>
            <a:endParaRPr/>
          </a:p>
        </p:txBody>
      </p:sp>
      <p:pic>
        <p:nvPicPr>
          <p:cNvPr id="874" name="Google Shape;874;p96"/>
          <p:cNvPicPr preferRelativeResize="0"/>
          <p:nvPr/>
        </p:nvPicPr>
        <p:blipFill>
          <a:blip r:embed="rId3">
            <a:alphaModFix/>
          </a:blip>
          <a:stretch>
            <a:fillRect/>
          </a:stretch>
        </p:blipFill>
        <p:spPr>
          <a:xfrm>
            <a:off x="1641030" y="615663"/>
            <a:ext cx="7340895" cy="3025262"/>
          </a:xfrm>
          <a:prstGeom prst="rect">
            <a:avLst/>
          </a:prstGeom>
          <a:noFill/>
          <a:ln>
            <a:noFill/>
          </a:ln>
        </p:spPr>
      </p:pic>
      <p:cxnSp>
        <p:nvCxnSpPr>
          <p:cNvPr id="875" name="Google Shape;875;p96"/>
          <p:cNvCxnSpPr/>
          <p:nvPr/>
        </p:nvCxnSpPr>
        <p:spPr>
          <a:xfrm flipH="1">
            <a:off x="871600" y="831925"/>
            <a:ext cx="1001400" cy="853800"/>
          </a:xfrm>
          <a:prstGeom prst="straightConnector1">
            <a:avLst/>
          </a:prstGeom>
          <a:noFill/>
          <a:ln cap="flat" cmpd="sng" w="9525">
            <a:solidFill>
              <a:srgbClr val="FF0000"/>
            </a:solidFill>
            <a:prstDash val="solid"/>
            <a:round/>
            <a:headEnd len="med" w="med" type="stealth"/>
            <a:tailEnd len="med" w="med" type="none"/>
          </a:ln>
        </p:spPr>
      </p:cxnSp>
      <p:cxnSp>
        <p:nvCxnSpPr>
          <p:cNvPr id="876" name="Google Shape;876;p96"/>
          <p:cNvCxnSpPr/>
          <p:nvPr/>
        </p:nvCxnSpPr>
        <p:spPr>
          <a:xfrm>
            <a:off x="900475" y="2348425"/>
            <a:ext cx="936600" cy="1037400"/>
          </a:xfrm>
          <a:prstGeom prst="straightConnector1">
            <a:avLst/>
          </a:prstGeom>
          <a:noFill/>
          <a:ln cap="flat" cmpd="sng" w="9525">
            <a:solidFill>
              <a:srgbClr val="FF0000"/>
            </a:solidFill>
            <a:prstDash val="solid"/>
            <a:round/>
            <a:headEnd len="med" w="med" type="none"/>
            <a:tailEnd len="med" w="med" type="stealth"/>
          </a:ln>
        </p:spPr>
      </p:cxnSp>
      <p:sp>
        <p:nvSpPr>
          <p:cNvPr id="877" name="Google Shape;877;p96"/>
          <p:cNvSpPr txBox="1"/>
          <p:nvPr/>
        </p:nvSpPr>
        <p:spPr>
          <a:xfrm>
            <a:off x="1836975" y="615675"/>
            <a:ext cx="425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2"/>
                </a:solidFill>
              </a:rPr>
              <a:t> 1</a:t>
            </a:r>
            <a:endParaRPr sz="1000">
              <a:solidFill>
                <a:schemeClr val="dk2"/>
              </a:solidFill>
            </a:endParaRPr>
          </a:p>
        </p:txBody>
      </p:sp>
      <p:sp>
        <p:nvSpPr>
          <p:cNvPr id="878" name="Google Shape;878;p96"/>
          <p:cNvSpPr txBox="1"/>
          <p:nvPr/>
        </p:nvSpPr>
        <p:spPr>
          <a:xfrm>
            <a:off x="1836975" y="3248900"/>
            <a:ext cx="317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-1</a:t>
            </a:r>
            <a:endParaRPr sz="900">
              <a:solidFill>
                <a:schemeClr val="dk2"/>
              </a:solidFill>
            </a:endParaRPr>
          </a:p>
        </p:txBody>
      </p:sp>
      <p:sp>
        <p:nvSpPr>
          <p:cNvPr id="879" name="Google Shape;879;p96"/>
          <p:cNvSpPr txBox="1"/>
          <p:nvPr/>
        </p:nvSpPr>
        <p:spPr>
          <a:xfrm>
            <a:off x="303700" y="1800650"/>
            <a:ext cx="79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300">
                <a:solidFill>
                  <a:schemeClr val="dk1"/>
                </a:solidFill>
              </a:rPr>
              <a:t>0 dBFS</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7"/>
          <p:cNvSpPr txBox="1"/>
          <p:nvPr/>
        </p:nvSpPr>
        <p:spPr>
          <a:xfrm>
            <a:off x="0" y="41375"/>
            <a:ext cx="7989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ru" sz="1700">
                <a:solidFill>
                  <a:schemeClr val="dk1"/>
                </a:solidFill>
              </a:rPr>
              <a:t>Properties of Sound Waves: </a:t>
            </a:r>
            <a:r>
              <a:rPr b="1" lang="ru" sz="1800">
                <a:solidFill>
                  <a:schemeClr val="dk1"/>
                </a:solidFill>
                <a:latin typeface="Wix Madefor Display"/>
                <a:ea typeface="Wix Madefor Display"/>
                <a:cs typeface="Wix Madefor Display"/>
                <a:sym typeface="Wix Madefor Display"/>
              </a:rPr>
              <a:t>Real-world sound vs Digital sound dB scale</a:t>
            </a:r>
            <a:endParaRPr b="1" sz="1700">
              <a:solidFill>
                <a:schemeClr val="dk1"/>
              </a:solidFill>
            </a:endParaRPr>
          </a:p>
        </p:txBody>
      </p:sp>
      <p:sp>
        <p:nvSpPr>
          <p:cNvPr id="885" name="Google Shape;885;p97"/>
          <p:cNvSpPr txBox="1"/>
          <p:nvPr/>
        </p:nvSpPr>
        <p:spPr>
          <a:xfrm>
            <a:off x="2615900" y="3753500"/>
            <a:ext cx="623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However, </a:t>
            </a:r>
            <a:r>
              <a:rPr b="1" lang="ru"/>
              <a:t>for digital audio signals, 0 dB is the loudest possible amplitude</a:t>
            </a:r>
            <a:r>
              <a:rPr lang="ru"/>
              <a:t>, while all other amplitudes are negative. </a:t>
            </a:r>
            <a:r>
              <a:rPr b="1" lang="ru" sz="1100">
                <a:solidFill>
                  <a:schemeClr val="dk1"/>
                </a:solidFill>
              </a:rPr>
              <a:t>0 dBFS (Decibels Relative to Full Scale)</a:t>
            </a:r>
            <a:r>
              <a:rPr lang="ru" sz="1100">
                <a:solidFill>
                  <a:schemeClr val="dk1"/>
                </a:solidFill>
              </a:rPr>
              <a:t> is defined as the </a:t>
            </a:r>
            <a:r>
              <a:rPr b="1" lang="ru" sz="1100">
                <a:solidFill>
                  <a:schemeClr val="dk1"/>
                </a:solidFill>
              </a:rPr>
              <a:t>maximum possible digital level</a:t>
            </a:r>
            <a:r>
              <a:rPr lang="ru" sz="1100">
                <a:solidFill>
                  <a:schemeClr val="dk1"/>
                </a:solidFill>
              </a:rPr>
              <a:t> (our </a:t>
            </a:r>
            <a:r>
              <a:rPr b="1" lang="ru" sz="1100">
                <a:solidFill>
                  <a:schemeClr val="dk1"/>
                </a:solidFill>
              </a:rPr>
              <a:t>+1</a:t>
            </a:r>
            <a:r>
              <a:rPr lang="ru" sz="1100">
                <a:solidFill>
                  <a:schemeClr val="dk1"/>
                </a:solidFill>
              </a:rPr>
              <a:t> or </a:t>
            </a:r>
            <a:r>
              <a:rPr b="1" lang="ru" sz="1100">
                <a:solidFill>
                  <a:schemeClr val="dk1"/>
                </a:solidFill>
              </a:rPr>
              <a:t>-1</a:t>
            </a:r>
            <a:r>
              <a:rPr lang="ru" sz="1100">
                <a:solidFill>
                  <a:schemeClr val="dk1"/>
                </a:solidFill>
              </a:rPr>
              <a:t> in the normalized PCM data).</a:t>
            </a:r>
            <a:endParaRPr/>
          </a:p>
        </p:txBody>
      </p:sp>
      <p:pic>
        <p:nvPicPr>
          <p:cNvPr id="886" name="Google Shape;886;p97"/>
          <p:cNvPicPr preferRelativeResize="0"/>
          <p:nvPr/>
        </p:nvPicPr>
        <p:blipFill>
          <a:blip r:embed="rId3">
            <a:alphaModFix/>
          </a:blip>
          <a:stretch>
            <a:fillRect/>
          </a:stretch>
        </p:blipFill>
        <p:spPr>
          <a:xfrm>
            <a:off x="1641030" y="615663"/>
            <a:ext cx="7340895" cy="3025262"/>
          </a:xfrm>
          <a:prstGeom prst="rect">
            <a:avLst/>
          </a:prstGeom>
          <a:noFill/>
          <a:ln>
            <a:noFill/>
          </a:ln>
        </p:spPr>
      </p:pic>
      <p:cxnSp>
        <p:nvCxnSpPr>
          <p:cNvPr id="887" name="Google Shape;887;p97"/>
          <p:cNvCxnSpPr/>
          <p:nvPr/>
        </p:nvCxnSpPr>
        <p:spPr>
          <a:xfrm flipH="1">
            <a:off x="1029975" y="1880175"/>
            <a:ext cx="835800" cy="57600"/>
          </a:xfrm>
          <a:prstGeom prst="straightConnector1">
            <a:avLst/>
          </a:prstGeom>
          <a:noFill/>
          <a:ln cap="flat" cmpd="sng" w="9525">
            <a:solidFill>
              <a:srgbClr val="FF0000"/>
            </a:solidFill>
            <a:prstDash val="solid"/>
            <a:round/>
            <a:headEnd len="med" w="med" type="stealth"/>
            <a:tailEnd len="med" w="med" type="none"/>
          </a:ln>
        </p:spPr>
      </p:cxnSp>
      <p:sp>
        <p:nvSpPr>
          <p:cNvPr id="888" name="Google Shape;888;p97"/>
          <p:cNvSpPr txBox="1"/>
          <p:nvPr/>
        </p:nvSpPr>
        <p:spPr>
          <a:xfrm>
            <a:off x="1836975" y="615675"/>
            <a:ext cx="425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2"/>
                </a:solidFill>
              </a:rPr>
              <a:t> 1</a:t>
            </a:r>
            <a:endParaRPr sz="1000">
              <a:solidFill>
                <a:schemeClr val="dk2"/>
              </a:solidFill>
            </a:endParaRPr>
          </a:p>
        </p:txBody>
      </p:sp>
      <p:sp>
        <p:nvSpPr>
          <p:cNvPr id="889" name="Google Shape;889;p97"/>
          <p:cNvSpPr txBox="1"/>
          <p:nvPr/>
        </p:nvSpPr>
        <p:spPr>
          <a:xfrm>
            <a:off x="1836975" y="3248900"/>
            <a:ext cx="317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-1</a:t>
            </a:r>
            <a:endParaRPr sz="900">
              <a:solidFill>
                <a:schemeClr val="dk2"/>
              </a:solidFill>
            </a:endParaRPr>
          </a:p>
        </p:txBody>
      </p:sp>
      <p:sp>
        <p:nvSpPr>
          <p:cNvPr id="890" name="Google Shape;890;p97"/>
          <p:cNvSpPr txBox="1"/>
          <p:nvPr/>
        </p:nvSpPr>
        <p:spPr>
          <a:xfrm>
            <a:off x="296475" y="1757425"/>
            <a:ext cx="77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 dBFS</a:t>
            </a:r>
            <a:endParaRPr/>
          </a:p>
        </p:txBody>
      </p:sp>
      <p:sp>
        <p:nvSpPr>
          <p:cNvPr id="891" name="Google Shape;891;p97"/>
          <p:cNvSpPr txBox="1"/>
          <p:nvPr/>
        </p:nvSpPr>
        <p:spPr>
          <a:xfrm>
            <a:off x="172900" y="2079150"/>
            <a:ext cx="136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t>Silence (log(0) is undefined.</a:t>
            </a:r>
            <a:endParaRPr sz="1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8"/>
          <p:cNvSpPr txBox="1"/>
          <p:nvPr>
            <p:ph idx="2" type="body"/>
          </p:nvPr>
        </p:nvSpPr>
        <p:spPr>
          <a:xfrm>
            <a:off x="593900" y="1605725"/>
            <a:ext cx="4470300" cy="721200"/>
          </a:xfrm>
          <a:prstGeom prst="rect">
            <a:avLst/>
          </a:prstGeom>
          <a:noFill/>
          <a:ln>
            <a:noFill/>
          </a:ln>
        </p:spPr>
        <p:txBody>
          <a:bodyPr anchorCtr="0" anchor="t" bIns="34275" lIns="68575" spcFirstLastPara="1" rIns="68575" wrap="square" tIns="34275">
            <a:normAutofit fontScale="85000"/>
          </a:bodyPr>
          <a:lstStyle/>
          <a:p>
            <a:pPr indent="0" lvl="0" marL="0" rtl="0" algn="l">
              <a:lnSpc>
                <a:spcPct val="90000"/>
              </a:lnSpc>
              <a:spcBef>
                <a:spcPts val="0"/>
              </a:spcBef>
              <a:spcAft>
                <a:spcPts val="0"/>
              </a:spcAft>
              <a:buClr>
                <a:srgbClr val="EDECED"/>
              </a:buClr>
              <a:buSzPct val="100000"/>
              <a:buNone/>
            </a:pPr>
            <a:r>
              <a:rPr lang="ru"/>
              <a:t>Number of channels</a:t>
            </a:r>
            <a:endParaRPr/>
          </a:p>
        </p:txBody>
      </p:sp>
      <p:sp>
        <p:nvSpPr>
          <p:cNvPr id="897" name="Google Shape;897;p98"/>
          <p:cNvSpPr txBox="1"/>
          <p:nvPr>
            <p:ph idx="1" type="subTitle"/>
          </p:nvPr>
        </p:nvSpPr>
        <p:spPr>
          <a:xfrm>
            <a:off x="542419" y="2571751"/>
            <a:ext cx="2910600" cy="5205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1400"/>
              <a:buNone/>
            </a:pPr>
            <a:r>
              <a:rPr lang="ru">
                <a:latin typeface="Wix Madefor Display"/>
                <a:ea typeface="Wix Madefor Display"/>
                <a:cs typeface="Wix Madefor Display"/>
                <a:sym typeface="Wix Madefor Display"/>
              </a:rPr>
              <a:t>Lecture: Intro to Speech Processing</a:t>
            </a:r>
            <a:endParaRPr>
              <a:latin typeface="Wix Madefor Display"/>
              <a:ea typeface="Wix Madefor Display"/>
              <a:cs typeface="Wix Madefor Display"/>
              <a:sym typeface="Wix Madefor Display"/>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9"/>
          <p:cNvSpPr txBox="1"/>
          <p:nvPr/>
        </p:nvSpPr>
        <p:spPr>
          <a:xfrm>
            <a:off x="280175" y="115675"/>
            <a:ext cx="66183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1800">
                <a:solidFill>
                  <a:schemeClr val="dk1"/>
                </a:solidFill>
                <a:latin typeface="Wix Madefor Display"/>
                <a:ea typeface="Wix Madefor Display"/>
                <a:cs typeface="Wix Madefor Display"/>
                <a:sym typeface="Wix Madefor Display"/>
              </a:rPr>
              <a:t>Number of channels: Mono, Stereo, </a:t>
            </a:r>
            <a:r>
              <a:rPr b="1" lang="ru" sz="1800">
                <a:solidFill>
                  <a:schemeClr val="dk1"/>
                </a:solidFill>
                <a:latin typeface="Wix Madefor Display"/>
                <a:ea typeface="Wix Madefor Display"/>
                <a:cs typeface="Wix Madefor Display"/>
                <a:sym typeface="Wix Madefor Display"/>
              </a:rPr>
              <a:t>Spatial Audio</a:t>
            </a:r>
            <a:endParaRPr b="1" sz="1800">
              <a:solidFill>
                <a:schemeClr val="dk1"/>
              </a:solidFill>
              <a:latin typeface="Wix Madefor Display"/>
              <a:ea typeface="Wix Madefor Display"/>
              <a:cs typeface="Wix Madefor Display"/>
              <a:sym typeface="Wix Madefor Display"/>
            </a:endParaRPr>
          </a:p>
          <a:p>
            <a:pPr indent="0" lvl="0" marL="0" rtl="0" algn="l">
              <a:spcBef>
                <a:spcPts val="0"/>
              </a:spcBef>
              <a:spcAft>
                <a:spcPts val="0"/>
              </a:spcAft>
              <a:buNone/>
            </a:pPr>
            <a:r>
              <a:t/>
            </a:r>
            <a:endParaRPr b="1" sz="1800">
              <a:solidFill>
                <a:schemeClr val="dk1"/>
              </a:solidFill>
              <a:latin typeface="Wix Madefor Display"/>
              <a:ea typeface="Wix Madefor Display"/>
              <a:cs typeface="Wix Madefor Display"/>
              <a:sym typeface="Wix Madefor Display"/>
            </a:endParaRPr>
          </a:p>
        </p:txBody>
      </p:sp>
      <p:pic>
        <p:nvPicPr>
          <p:cNvPr id="903" name="Google Shape;903;p99"/>
          <p:cNvPicPr preferRelativeResize="0"/>
          <p:nvPr/>
        </p:nvPicPr>
        <p:blipFill>
          <a:blip r:embed="rId3">
            <a:alphaModFix/>
          </a:blip>
          <a:stretch>
            <a:fillRect/>
          </a:stretch>
        </p:blipFill>
        <p:spPr>
          <a:xfrm>
            <a:off x="246050" y="710275"/>
            <a:ext cx="5356416" cy="4273625"/>
          </a:xfrm>
          <a:prstGeom prst="rect">
            <a:avLst/>
          </a:prstGeom>
          <a:noFill/>
          <a:ln>
            <a:noFill/>
          </a:ln>
        </p:spPr>
      </p:pic>
      <p:sp>
        <p:nvSpPr>
          <p:cNvPr id="904" name="Google Shape;904;p99"/>
          <p:cNvSpPr txBox="1"/>
          <p:nvPr/>
        </p:nvSpPr>
        <p:spPr>
          <a:xfrm>
            <a:off x="5878300" y="1203025"/>
            <a:ext cx="2550000" cy="19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rPr>
              <a:t>Здесь важны две вещи: каким образом вы записываете, и как человек будет слушать это и на каком устройстве.</a:t>
            </a:r>
            <a:endParaRPr sz="1800">
              <a:solidFill>
                <a:schemeClr val="dk2"/>
              </a:solidFill>
            </a:endParaRPr>
          </a:p>
        </p:txBody>
      </p:sp>
      <p:sp>
        <p:nvSpPr>
          <p:cNvPr id="905" name="Google Shape;905;p99"/>
          <p:cNvSpPr txBox="1"/>
          <p:nvPr/>
        </p:nvSpPr>
        <p:spPr>
          <a:xfrm>
            <a:off x="158475" y="4804800"/>
            <a:ext cx="248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u="sng">
                <a:solidFill>
                  <a:schemeClr val="hlink"/>
                </a:solidFill>
                <a:hlinkClick r:id="rId4"/>
              </a:rPr>
              <a:t>https://tricktheear.eu/spatial-web-audio/</a:t>
            </a:r>
            <a:r>
              <a:rPr lang="ru" sz="1000"/>
              <a:t> </a:t>
            </a:r>
            <a:endParaRPr sz="1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00"/>
          <p:cNvSpPr txBox="1"/>
          <p:nvPr>
            <p:ph idx="2" type="body"/>
          </p:nvPr>
        </p:nvSpPr>
        <p:spPr>
          <a:xfrm>
            <a:off x="593900" y="1605725"/>
            <a:ext cx="4470300" cy="721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4100"/>
              <a:buNone/>
            </a:pPr>
            <a:r>
              <a:rPr lang="ru"/>
              <a:t>Audio Formats</a:t>
            </a:r>
            <a:endParaRPr/>
          </a:p>
        </p:txBody>
      </p:sp>
      <p:sp>
        <p:nvSpPr>
          <p:cNvPr id="911" name="Google Shape;911;p100"/>
          <p:cNvSpPr txBox="1"/>
          <p:nvPr>
            <p:ph idx="1" type="subTitle"/>
          </p:nvPr>
        </p:nvSpPr>
        <p:spPr>
          <a:xfrm>
            <a:off x="542419" y="2571751"/>
            <a:ext cx="2910600" cy="5205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1400"/>
              <a:buNone/>
            </a:pPr>
            <a:r>
              <a:rPr lang="ru">
                <a:latin typeface="Wix Madefor Display"/>
                <a:ea typeface="Wix Madefor Display"/>
                <a:cs typeface="Wix Madefor Display"/>
                <a:sym typeface="Wix Madefor Display"/>
              </a:rPr>
              <a:t>Lecture: Intro to Speech Processing</a:t>
            </a:r>
            <a:endParaRPr>
              <a:latin typeface="Wix Madefor Display"/>
              <a:ea typeface="Wix Madefor Display"/>
              <a:cs typeface="Wix Madefor Display"/>
              <a:sym typeface="Wix Madefor Display"/>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1"/>
          <p:cNvSpPr txBox="1"/>
          <p:nvPr/>
        </p:nvSpPr>
        <p:spPr>
          <a:xfrm>
            <a:off x="367550" y="290475"/>
            <a:ext cx="4020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Audio formats: mono, stereo</a:t>
            </a:r>
            <a:endParaRPr b="1" sz="1800">
              <a:solidFill>
                <a:schemeClr val="dk1"/>
              </a:solidFill>
            </a:endParaRPr>
          </a:p>
        </p:txBody>
      </p:sp>
      <p:sp>
        <p:nvSpPr>
          <p:cNvPr id="917" name="Google Shape;917;p101"/>
          <p:cNvSpPr txBox="1"/>
          <p:nvPr/>
        </p:nvSpPr>
        <p:spPr>
          <a:xfrm>
            <a:off x="561075" y="889700"/>
            <a:ext cx="5511900" cy="266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ru">
                <a:solidFill>
                  <a:schemeClr val="dk1"/>
                </a:solidFill>
              </a:rPr>
              <a:t>Uncompressed</a:t>
            </a:r>
            <a:r>
              <a:rPr lang="ru">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b="1" lang="ru">
                <a:solidFill>
                  <a:schemeClr val="dk1"/>
                </a:solidFill>
              </a:rPr>
              <a:t>wav</a:t>
            </a:r>
            <a:r>
              <a:rPr lang="ru">
                <a:solidFill>
                  <a:schemeClr val="dk1"/>
                </a:solidFill>
              </a:rPr>
              <a:t> (on Windows), </a:t>
            </a:r>
            <a:endParaRPr>
              <a:solidFill>
                <a:schemeClr val="dk1"/>
              </a:solidFill>
            </a:endParaRPr>
          </a:p>
          <a:p>
            <a:pPr indent="-317500" lvl="1" marL="914400" rtl="0" algn="l">
              <a:spcBef>
                <a:spcPts val="0"/>
              </a:spcBef>
              <a:spcAft>
                <a:spcPts val="0"/>
              </a:spcAft>
              <a:buClr>
                <a:schemeClr val="dk1"/>
              </a:buClr>
              <a:buSzPts val="1400"/>
              <a:buChar char="○"/>
            </a:pPr>
            <a:r>
              <a:rPr b="1" lang="ru">
                <a:solidFill>
                  <a:schemeClr val="dk1"/>
                </a:solidFill>
              </a:rPr>
              <a:t>aiff</a:t>
            </a:r>
            <a:r>
              <a:rPr lang="ru">
                <a:solidFill>
                  <a:schemeClr val="dk1"/>
                </a:solidFill>
              </a:rPr>
              <a:t> (on MacOS), </a:t>
            </a:r>
            <a:endParaRPr>
              <a:solidFill>
                <a:schemeClr val="dk1"/>
              </a:solidFill>
            </a:endParaRPr>
          </a:p>
          <a:p>
            <a:pPr indent="-317500" lvl="1" marL="914400" rtl="0" algn="l">
              <a:spcBef>
                <a:spcPts val="0"/>
              </a:spcBef>
              <a:spcAft>
                <a:spcPts val="0"/>
              </a:spcAft>
              <a:buClr>
                <a:schemeClr val="dk1"/>
              </a:buClr>
              <a:buSzPts val="1400"/>
              <a:buChar char="○"/>
            </a:pPr>
            <a:r>
              <a:rPr b="1" lang="ru">
                <a:solidFill>
                  <a:schemeClr val="dk1"/>
                </a:solidFill>
              </a:rPr>
              <a:t>au </a:t>
            </a:r>
            <a:r>
              <a:rPr lang="ru">
                <a:solidFill>
                  <a:schemeClr val="dk1"/>
                </a:solidFill>
              </a:rPr>
              <a:t>(on Unix)</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ru">
                <a:solidFill>
                  <a:schemeClr val="dk1"/>
                </a:solidFill>
              </a:rPr>
              <a:t>Lossless </a:t>
            </a:r>
            <a:r>
              <a:rPr lang="ru">
                <a:solidFill>
                  <a:schemeClr val="dk1"/>
                </a:solidFill>
              </a:rPr>
              <a:t>compression</a:t>
            </a:r>
            <a:r>
              <a:rPr lang="ru">
                <a:solidFill>
                  <a:schemeClr val="dk1"/>
                </a:solidFill>
              </a:rPr>
              <a:t> (</a:t>
            </a:r>
            <a:r>
              <a:rPr b="1" lang="ru">
                <a:solidFill>
                  <a:schemeClr val="dk1"/>
                </a:solidFill>
              </a:rPr>
              <a:t>2</a:t>
            </a:r>
            <a:r>
              <a:rPr lang="ru">
                <a:solidFill>
                  <a:schemeClr val="dk1"/>
                </a:solidFill>
              </a:rPr>
              <a:t>:1): </a:t>
            </a:r>
            <a:endParaRPr>
              <a:solidFill>
                <a:schemeClr val="dk1"/>
              </a:solidFill>
            </a:endParaRPr>
          </a:p>
          <a:p>
            <a:pPr indent="-317500" lvl="1" marL="914400" rtl="0" algn="l">
              <a:spcBef>
                <a:spcPts val="0"/>
              </a:spcBef>
              <a:spcAft>
                <a:spcPts val="0"/>
              </a:spcAft>
              <a:buClr>
                <a:schemeClr val="dk1"/>
              </a:buClr>
              <a:buSzPts val="1400"/>
              <a:buChar char="○"/>
            </a:pPr>
            <a:r>
              <a:rPr b="1" lang="ru">
                <a:solidFill>
                  <a:schemeClr val="dk1"/>
                </a:solidFill>
              </a:rPr>
              <a:t>flac </a:t>
            </a:r>
            <a:r>
              <a:rPr lang="ru" sz="1300">
                <a:solidFill>
                  <a:schemeClr val="dk1"/>
                </a:solidFill>
              </a:rPr>
              <a:t>(Free Lossless Audio Codec)</a:t>
            </a:r>
            <a:r>
              <a:rPr lang="ru">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b="1" lang="ru">
                <a:solidFill>
                  <a:schemeClr val="dk1"/>
                </a:solidFill>
              </a:rPr>
              <a:t>alac (Apple </a:t>
            </a:r>
            <a:r>
              <a:rPr lang="ru" sz="1300">
                <a:solidFill>
                  <a:schemeClr val="dk1"/>
                </a:solidFill>
              </a:rPr>
              <a:t>Lossless Audio Codec)</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ru">
                <a:solidFill>
                  <a:schemeClr val="dk1"/>
                </a:solidFill>
              </a:rPr>
              <a:t>Lossy </a:t>
            </a:r>
            <a:r>
              <a:rPr lang="ru">
                <a:solidFill>
                  <a:schemeClr val="dk1"/>
                </a:solidFill>
              </a:rPr>
              <a:t>compression</a:t>
            </a:r>
            <a:r>
              <a:rPr lang="ru">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b="1" lang="ru">
                <a:solidFill>
                  <a:schemeClr val="dk1"/>
                </a:solidFill>
              </a:rPr>
              <a:t>MP3</a:t>
            </a:r>
            <a:r>
              <a:rPr lang="ru">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b="1" lang="ru">
                <a:solidFill>
                  <a:schemeClr val="dk1"/>
                </a:solidFill>
              </a:rPr>
              <a:t>Opus </a:t>
            </a:r>
            <a:r>
              <a:rPr lang="ru">
                <a:solidFill>
                  <a:schemeClr val="dk1"/>
                </a:solidFill>
              </a:rPr>
              <a:t>(Discord, WhatsApp)</a:t>
            </a:r>
            <a:endParaRPr>
              <a:solidFill>
                <a:schemeClr val="dk1"/>
              </a:solidFill>
            </a:endParaRPr>
          </a:p>
          <a:p>
            <a:pPr indent="-317500" lvl="1" marL="914400" rtl="0" algn="l">
              <a:spcBef>
                <a:spcPts val="0"/>
              </a:spcBef>
              <a:spcAft>
                <a:spcPts val="0"/>
              </a:spcAft>
              <a:buClr>
                <a:schemeClr val="dk1"/>
              </a:buClr>
              <a:buSzPts val="1400"/>
              <a:buChar char="○"/>
            </a:pPr>
            <a:r>
              <a:rPr b="1" lang="ru">
                <a:solidFill>
                  <a:schemeClr val="dk1"/>
                </a:solidFill>
              </a:rPr>
              <a:t>AAC</a:t>
            </a:r>
            <a:r>
              <a:rPr lang="ru">
                <a:solidFill>
                  <a:schemeClr val="dk1"/>
                </a:solidFill>
              </a:rPr>
              <a:t> (iTunes Music Store) </a:t>
            </a:r>
            <a:endParaRPr>
              <a:solidFill>
                <a:schemeClr val="dk1"/>
              </a:solidFill>
            </a:endParaRPr>
          </a:p>
        </p:txBody>
      </p:sp>
      <p:pic>
        <p:nvPicPr>
          <p:cNvPr id="918" name="Google Shape;918;p101"/>
          <p:cNvPicPr preferRelativeResize="0"/>
          <p:nvPr/>
        </p:nvPicPr>
        <p:blipFill>
          <a:blip r:embed="rId3">
            <a:alphaModFix/>
          </a:blip>
          <a:stretch>
            <a:fillRect/>
          </a:stretch>
        </p:blipFill>
        <p:spPr>
          <a:xfrm>
            <a:off x="3897250" y="3410975"/>
            <a:ext cx="2300749" cy="1533825"/>
          </a:xfrm>
          <a:prstGeom prst="rect">
            <a:avLst/>
          </a:prstGeom>
          <a:noFill/>
          <a:ln>
            <a:noFill/>
          </a:ln>
        </p:spPr>
      </p:pic>
      <p:sp>
        <p:nvSpPr>
          <p:cNvPr id="919" name="Google Shape;919;p101"/>
          <p:cNvSpPr txBox="1"/>
          <p:nvPr/>
        </p:nvSpPr>
        <p:spPr>
          <a:xfrm>
            <a:off x="152600" y="4575500"/>
            <a:ext cx="444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u="sng">
                <a:solidFill>
                  <a:schemeClr val="hlink"/>
                </a:solidFill>
                <a:hlinkClick r:id="rId4"/>
              </a:rPr>
              <a:t>https://en.wikipedia.org/wiki/Audio_file_format</a:t>
            </a:r>
            <a:r>
              <a:rPr lang="ru" sz="1200"/>
              <a:t> </a:t>
            </a:r>
            <a:endParaRPr sz="1200"/>
          </a:p>
        </p:txBody>
      </p:sp>
      <p:sp>
        <p:nvSpPr>
          <p:cNvPr id="920" name="Google Shape;920;p101"/>
          <p:cNvSpPr txBox="1"/>
          <p:nvPr/>
        </p:nvSpPr>
        <p:spPr>
          <a:xfrm>
            <a:off x="2243150" y="446500"/>
            <a:ext cx="5056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accent1"/>
                </a:solidFill>
                <a:latin typeface="Caveat"/>
                <a:ea typeface="Caveat"/>
                <a:cs typeface="Caveat"/>
                <a:sym typeface="Caveat"/>
              </a:rPr>
              <a:t>Эти аудиоформаты как раз хранят оригинальные дискретованные аудиосигналы.</a:t>
            </a:r>
            <a:endParaRPr>
              <a:solidFill>
                <a:schemeClr val="accent1"/>
              </a:solidFill>
              <a:latin typeface="Caveat"/>
              <a:ea typeface="Caveat"/>
              <a:cs typeface="Caveat"/>
              <a:sym typeface="Caveat"/>
            </a:endParaRPr>
          </a:p>
        </p:txBody>
      </p:sp>
      <p:cxnSp>
        <p:nvCxnSpPr>
          <p:cNvPr id="921" name="Google Shape;921;p101"/>
          <p:cNvCxnSpPr/>
          <p:nvPr/>
        </p:nvCxnSpPr>
        <p:spPr>
          <a:xfrm>
            <a:off x="1541084" y="1407800"/>
            <a:ext cx="349500" cy="0"/>
          </a:xfrm>
          <a:prstGeom prst="straightConnector1">
            <a:avLst/>
          </a:prstGeom>
          <a:noFill/>
          <a:ln cap="flat" cmpd="sng" w="9525">
            <a:solidFill>
              <a:schemeClr val="accent1"/>
            </a:solidFill>
            <a:prstDash val="solid"/>
            <a:round/>
            <a:headEnd len="med" w="med" type="none"/>
            <a:tailEnd len="med" w="med" type="none"/>
          </a:ln>
        </p:spPr>
      </p:cxnSp>
      <p:sp>
        <p:nvSpPr>
          <p:cNvPr id="922" name="Google Shape;922;p101"/>
          <p:cNvSpPr txBox="1"/>
          <p:nvPr/>
        </p:nvSpPr>
        <p:spPr>
          <a:xfrm>
            <a:off x="4876950" y="1132025"/>
            <a:ext cx="17529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accent1"/>
                </a:solidFill>
                <a:latin typeface="Caveat"/>
                <a:ea typeface="Caveat"/>
                <a:cs typeface="Caveat"/>
                <a:sym typeface="Caveat"/>
              </a:rPr>
              <a:t>Чаще всего датасеты хранятся в этих аудио форматах.</a:t>
            </a:r>
            <a:endParaRPr>
              <a:solidFill>
                <a:schemeClr val="accent1"/>
              </a:solidFill>
              <a:latin typeface="Caveat"/>
              <a:ea typeface="Caveat"/>
              <a:cs typeface="Caveat"/>
              <a:sym typeface="Caveat"/>
            </a:endParaRPr>
          </a:p>
        </p:txBody>
      </p:sp>
      <p:sp>
        <p:nvSpPr>
          <p:cNvPr id="923" name="Google Shape;923;p101"/>
          <p:cNvSpPr txBox="1"/>
          <p:nvPr/>
        </p:nvSpPr>
        <p:spPr>
          <a:xfrm>
            <a:off x="6575100" y="842550"/>
            <a:ext cx="2397000" cy="26655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666666"/>
                </a:solidFill>
              </a:rPr>
              <a:t>Часто пишут следующую фразу “wav and aiff formats can store LPCM”.  Что это значит?</a:t>
            </a:r>
            <a:endParaRPr sz="1000">
              <a:solidFill>
                <a:srgbClr val="666666"/>
              </a:solidFill>
            </a:endParaRPr>
          </a:p>
          <a:p>
            <a:pPr indent="0" lvl="0" marL="0" rtl="0" algn="l">
              <a:spcBef>
                <a:spcPts val="0"/>
              </a:spcBef>
              <a:spcAft>
                <a:spcPts val="0"/>
              </a:spcAft>
              <a:buNone/>
            </a:pPr>
            <a:r>
              <a:t/>
            </a:r>
            <a:endParaRPr sz="1000">
              <a:solidFill>
                <a:srgbClr val="666666"/>
              </a:solidFill>
            </a:endParaRPr>
          </a:p>
          <a:p>
            <a:pPr indent="0" lvl="0" marL="0" rtl="0" algn="l">
              <a:spcBef>
                <a:spcPts val="0"/>
              </a:spcBef>
              <a:spcAft>
                <a:spcPts val="0"/>
              </a:spcAft>
              <a:buNone/>
            </a:pPr>
            <a:r>
              <a:rPr lang="ru" sz="1000">
                <a:solidFill>
                  <a:srgbClr val="666666"/>
                </a:solidFill>
              </a:rPr>
              <a:t>PCM (pulse code modulation) это как раз метод дискретизации аналогового сигнала. LPCM  (Linear pulse code modulation)это один из видов PCM, где уровни квантизации линейно равномерны. Таким образом “can store LPCM”  означает, что этот формат может хранить дискретованные оригинальные </a:t>
            </a:r>
            <a:r>
              <a:rPr lang="ru" sz="1000">
                <a:solidFill>
                  <a:srgbClr val="666666"/>
                </a:solidFill>
              </a:rPr>
              <a:t>аудиосигналы</a:t>
            </a:r>
            <a:r>
              <a:rPr lang="ru" sz="1000">
                <a:solidFill>
                  <a:srgbClr val="666666"/>
                </a:solidFill>
              </a:rPr>
              <a:t>.</a:t>
            </a:r>
            <a:endParaRPr sz="1000">
              <a:solidFill>
                <a:srgbClr val="666666"/>
              </a:solidFill>
            </a:endParaRPr>
          </a:p>
          <a:p>
            <a:pPr indent="0" lvl="0" marL="0" rtl="0" algn="l">
              <a:spcBef>
                <a:spcPts val="0"/>
              </a:spcBef>
              <a:spcAft>
                <a:spcPts val="0"/>
              </a:spcAft>
              <a:buNone/>
            </a:pPr>
            <a:r>
              <a:t/>
            </a:r>
            <a:endParaRPr sz="1000">
              <a:solidFill>
                <a:schemeClr val="accent1"/>
              </a:solidFill>
            </a:endParaRPr>
          </a:p>
          <a:p>
            <a:pPr indent="0" lvl="0" marL="0" rtl="0" algn="l">
              <a:spcBef>
                <a:spcPts val="0"/>
              </a:spcBef>
              <a:spcAft>
                <a:spcPts val="0"/>
              </a:spcAft>
              <a:buNone/>
            </a:pPr>
            <a:r>
              <a:rPr lang="ru" sz="1000">
                <a:solidFill>
                  <a:srgbClr val="CCCCCC"/>
                </a:solidFill>
              </a:rPr>
              <a:t>Заметки полукровки.</a:t>
            </a:r>
            <a:endParaRPr sz="1000">
              <a:solidFill>
                <a:srgbClr val="CCCCCC"/>
              </a:solidFill>
            </a:endParaRPr>
          </a:p>
          <a:p>
            <a:pPr indent="0" lvl="0" marL="0" rtl="0" algn="l">
              <a:spcBef>
                <a:spcPts val="0"/>
              </a:spcBef>
              <a:spcAft>
                <a:spcPts val="0"/>
              </a:spcAft>
              <a:buNone/>
            </a:pPr>
            <a:r>
              <a:t/>
            </a:r>
            <a:endParaRPr sz="1000">
              <a:solidFill>
                <a:schemeClr val="accent1"/>
              </a:solidFill>
            </a:endParaRPr>
          </a:p>
        </p:txBody>
      </p:sp>
      <p:sp>
        <p:nvSpPr>
          <p:cNvPr id="924" name="Google Shape;924;p101"/>
          <p:cNvSpPr txBox="1"/>
          <p:nvPr/>
        </p:nvSpPr>
        <p:spPr>
          <a:xfrm>
            <a:off x="2783700" y="1773950"/>
            <a:ext cx="2122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accent1"/>
                </a:solidFill>
                <a:latin typeface="Caveat"/>
                <a:ea typeface="Caveat"/>
                <a:cs typeface="Caveat"/>
                <a:sym typeface="Caveat"/>
              </a:rPr>
              <a:t>Уменьшение размера в два раза</a:t>
            </a:r>
            <a:r>
              <a:rPr lang="ru">
                <a:solidFill>
                  <a:schemeClr val="accent1"/>
                </a:solidFill>
                <a:latin typeface="Caveat"/>
                <a:ea typeface="Caveat"/>
                <a:cs typeface="Caveat"/>
                <a:sym typeface="Caveat"/>
              </a:rPr>
              <a:t>.</a:t>
            </a:r>
            <a:endParaRPr>
              <a:solidFill>
                <a:schemeClr val="accent1"/>
              </a:solidFill>
              <a:latin typeface="Caveat"/>
              <a:ea typeface="Caveat"/>
              <a:cs typeface="Caveat"/>
              <a:sym typeface="Caveat"/>
            </a:endParaRPr>
          </a:p>
        </p:txBody>
      </p:sp>
      <p:cxnSp>
        <p:nvCxnSpPr>
          <p:cNvPr id="925" name="Google Shape;925;p101"/>
          <p:cNvCxnSpPr/>
          <p:nvPr/>
        </p:nvCxnSpPr>
        <p:spPr>
          <a:xfrm flipH="1">
            <a:off x="1797050" y="733600"/>
            <a:ext cx="446100" cy="262200"/>
          </a:xfrm>
          <a:prstGeom prst="curvedConnector3">
            <a:avLst>
              <a:gd fmla="val 84617" name="adj1"/>
            </a:avLst>
          </a:prstGeom>
          <a:noFill/>
          <a:ln cap="flat" cmpd="sng" w="9525">
            <a:solidFill>
              <a:schemeClr val="accent1"/>
            </a:solidFill>
            <a:prstDash val="solid"/>
            <a:round/>
            <a:headEnd len="med" w="med" type="none"/>
            <a:tailEnd len="med" w="med" type="stealth"/>
          </a:ln>
        </p:spPr>
      </p:cxnSp>
      <p:sp>
        <p:nvSpPr>
          <p:cNvPr id="926" name="Google Shape;926;p101"/>
          <p:cNvSpPr txBox="1"/>
          <p:nvPr/>
        </p:nvSpPr>
        <p:spPr>
          <a:xfrm>
            <a:off x="2667675" y="2688688"/>
            <a:ext cx="35766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accent1"/>
                </a:solidFill>
                <a:latin typeface="Caveat"/>
                <a:ea typeface="Caveat"/>
                <a:cs typeface="Caveat"/>
                <a:sym typeface="Caveat"/>
              </a:rPr>
              <a:t>Уменьшение размера за счет удаления информации неслышимой и </a:t>
            </a:r>
            <a:r>
              <a:rPr lang="ru">
                <a:solidFill>
                  <a:schemeClr val="accent1"/>
                </a:solidFill>
                <a:latin typeface="Caveat"/>
                <a:ea typeface="Caveat"/>
                <a:cs typeface="Caveat"/>
                <a:sym typeface="Caveat"/>
              </a:rPr>
              <a:t>не различимой</a:t>
            </a:r>
            <a:r>
              <a:rPr lang="ru">
                <a:solidFill>
                  <a:schemeClr val="accent1"/>
                </a:solidFill>
                <a:latin typeface="Caveat"/>
                <a:ea typeface="Caveat"/>
                <a:cs typeface="Caveat"/>
                <a:sym typeface="Caveat"/>
              </a:rPr>
              <a:t> человеком.</a:t>
            </a:r>
            <a:endParaRPr>
              <a:solidFill>
                <a:schemeClr val="accent1"/>
              </a:solidFill>
              <a:latin typeface="Caveat"/>
              <a:ea typeface="Caveat"/>
              <a:cs typeface="Caveat"/>
              <a:sym typeface="Caveat"/>
            </a:endParaRPr>
          </a:p>
        </p:txBody>
      </p:sp>
      <p:cxnSp>
        <p:nvCxnSpPr>
          <p:cNvPr id="927" name="Google Shape;927;p101"/>
          <p:cNvCxnSpPr/>
          <p:nvPr/>
        </p:nvCxnSpPr>
        <p:spPr>
          <a:xfrm flipH="1">
            <a:off x="1447325" y="2862225"/>
            <a:ext cx="1273500" cy="75000"/>
          </a:xfrm>
          <a:prstGeom prst="curvedConnector3">
            <a:avLst>
              <a:gd fmla="val 89698" name="adj1"/>
            </a:avLst>
          </a:prstGeom>
          <a:noFill/>
          <a:ln cap="flat" cmpd="sng" w="9525">
            <a:solidFill>
              <a:schemeClr val="accent1"/>
            </a:solidFill>
            <a:prstDash val="solid"/>
            <a:round/>
            <a:headEnd len="med" w="med" type="none"/>
            <a:tailEnd len="med" w="med" type="stealth"/>
          </a:ln>
        </p:spPr>
      </p:cxnSp>
      <p:cxnSp>
        <p:nvCxnSpPr>
          <p:cNvPr id="928" name="Google Shape;928;p101"/>
          <p:cNvCxnSpPr>
            <a:endCxn id="922" idx="2"/>
          </p:cNvCxnSpPr>
          <p:nvPr/>
        </p:nvCxnSpPr>
        <p:spPr>
          <a:xfrm flipH="1" rot="10800000">
            <a:off x="4198800" y="1879025"/>
            <a:ext cx="1554600" cy="492300"/>
          </a:xfrm>
          <a:prstGeom prst="curvedConnector2">
            <a:avLst/>
          </a:prstGeom>
          <a:noFill/>
          <a:ln cap="flat" cmpd="sng" w="9525">
            <a:solidFill>
              <a:schemeClr val="accent1"/>
            </a:solidFill>
            <a:prstDash val="solid"/>
            <a:round/>
            <a:headEnd len="med" w="med" type="stealth"/>
            <a:tailEnd len="med" w="med" type="none"/>
          </a:ln>
        </p:spPr>
      </p:cxnSp>
      <p:cxnSp>
        <p:nvCxnSpPr>
          <p:cNvPr id="929" name="Google Shape;929;p101"/>
          <p:cNvCxnSpPr/>
          <p:nvPr/>
        </p:nvCxnSpPr>
        <p:spPr>
          <a:xfrm rot="10800000">
            <a:off x="3164800" y="1293525"/>
            <a:ext cx="1682400" cy="207600"/>
          </a:xfrm>
          <a:prstGeom prst="curvedConnector3">
            <a:avLst>
              <a:gd fmla="val 32167" name="adj1"/>
            </a:avLst>
          </a:prstGeom>
          <a:noFill/>
          <a:ln cap="flat" cmpd="sng" w="9525">
            <a:solidFill>
              <a:schemeClr val="accent1"/>
            </a:solidFill>
            <a:prstDash val="solid"/>
            <a:round/>
            <a:headEnd len="med" w="med" type="none"/>
            <a:tailEnd len="med" w="med" type="stealth"/>
          </a:ln>
        </p:spPr>
      </p:cxnSp>
      <p:cxnSp>
        <p:nvCxnSpPr>
          <p:cNvPr id="930" name="Google Shape;930;p101"/>
          <p:cNvCxnSpPr/>
          <p:nvPr/>
        </p:nvCxnSpPr>
        <p:spPr>
          <a:xfrm>
            <a:off x="1541084" y="2469550"/>
            <a:ext cx="3495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02"/>
          <p:cNvSpPr txBox="1"/>
          <p:nvPr/>
        </p:nvSpPr>
        <p:spPr>
          <a:xfrm>
            <a:off x="367550" y="290475"/>
            <a:ext cx="4020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500">
                <a:solidFill>
                  <a:schemeClr val="dk1"/>
                </a:solidFill>
              </a:rPr>
              <a:t>Audio formats: spatial</a:t>
            </a:r>
            <a:endParaRPr b="1" sz="1500">
              <a:solidFill>
                <a:schemeClr val="dk1"/>
              </a:solidFill>
            </a:endParaRPr>
          </a:p>
        </p:txBody>
      </p:sp>
      <p:graphicFrame>
        <p:nvGraphicFramePr>
          <p:cNvPr id="936" name="Google Shape;936;p102"/>
          <p:cNvGraphicFramePr/>
          <p:nvPr/>
        </p:nvGraphicFramePr>
        <p:xfrm>
          <a:off x="367550" y="821250"/>
          <a:ext cx="3000000" cy="3000000"/>
        </p:xfrm>
        <a:graphic>
          <a:graphicData uri="http://schemas.openxmlformats.org/drawingml/2006/table">
            <a:tbl>
              <a:tblPr>
                <a:noFill/>
                <a:tableStyleId>{CD096F8D-83BD-4851-A949-ECB46A42ABD3}</a:tableStyleId>
              </a:tblPr>
              <a:tblGrid>
                <a:gridCol w="1809750"/>
                <a:gridCol w="1809750"/>
                <a:gridCol w="1809750"/>
                <a:gridCol w="1809750"/>
              </a:tblGrid>
              <a:tr h="381000">
                <a:tc>
                  <a:txBody>
                    <a:bodyPr/>
                    <a:lstStyle/>
                    <a:p>
                      <a:pPr indent="0" lvl="0" marL="0" rtl="0" algn="ctr">
                        <a:lnSpc>
                          <a:spcPct val="100000"/>
                        </a:lnSpc>
                        <a:spcBef>
                          <a:spcPts val="0"/>
                        </a:spcBef>
                        <a:spcAft>
                          <a:spcPts val="0"/>
                        </a:spcAft>
                        <a:buNone/>
                      </a:pPr>
                      <a:r>
                        <a:rPr b="1" lang="ru" sz="1000"/>
                        <a:t>Format</a:t>
                      </a:r>
                      <a:endParaRPr b="1" sz="1000"/>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ru" sz="1000"/>
                        <a:t>Type</a:t>
                      </a:r>
                      <a:endParaRPr b="1" sz="1000"/>
                    </a:p>
                  </a:txBody>
                  <a:tcPr marT="91425" marB="91425" marR="91425" marL="91425">
                    <a:solidFill>
                      <a:schemeClr val="lt2"/>
                    </a:solidFill>
                  </a:tcPr>
                </a:tc>
                <a:tc>
                  <a:txBody>
                    <a:bodyPr/>
                    <a:lstStyle/>
                    <a:p>
                      <a:pPr indent="0" lvl="0" marL="0" rtl="0" algn="ctr">
                        <a:lnSpc>
                          <a:spcPct val="100000"/>
                        </a:lnSpc>
                        <a:spcBef>
                          <a:spcPts val="0"/>
                        </a:spcBef>
                        <a:spcAft>
                          <a:spcPts val="0"/>
                        </a:spcAft>
                        <a:buNone/>
                      </a:pPr>
                      <a:r>
                        <a:rPr b="1" lang="ru" sz="1000"/>
                        <a:t>Key Strengths</a:t>
                      </a:r>
                      <a:endParaRPr b="1" sz="1000"/>
                    </a:p>
                  </a:txBody>
                  <a:tcPr marT="91425" marB="91425" marR="91425" marL="91425">
                    <a:solidFill>
                      <a:schemeClr val="lt2"/>
                    </a:solidFill>
                  </a:tcPr>
                </a:tc>
                <a:tc>
                  <a:txBody>
                    <a:bodyPr/>
                    <a:lstStyle/>
                    <a:p>
                      <a:pPr indent="0" lvl="0" marL="0" rtl="0" algn="ctr">
                        <a:lnSpc>
                          <a:spcPct val="100000"/>
                        </a:lnSpc>
                        <a:spcBef>
                          <a:spcPts val="0"/>
                        </a:spcBef>
                        <a:spcAft>
                          <a:spcPts val="0"/>
                        </a:spcAft>
                        <a:buNone/>
                      </a:pPr>
                      <a:r>
                        <a:rPr b="1" lang="ru" sz="1000"/>
                        <a:t>Common Applications</a:t>
                      </a:r>
                      <a:endParaRPr b="1" sz="1000"/>
                    </a:p>
                  </a:txBody>
                  <a:tcPr marT="91425" marB="91425" marR="91425" marL="91425">
                    <a:solidFill>
                      <a:schemeClr val="lt2"/>
                    </a:solidFill>
                  </a:tcPr>
                </a:tc>
              </a:tr>
              <a:tr h="381000">
                <a:tc>
                  <a:txBody>
                    <a:bodyPr/>
                    <a:lstStyle/>
                    <a:p>
                      <a:pPr indent="0" lvl="0" marL="0" rtl="0" algn="l">
                        <a:lnSpc>
                          <a:spcPct val="100000"/>
                        </a:lnSpc>
                        <a:spcBef>
                          <a:spcPts val="0"/>
                        </a:spcBef>
                        <a:spcAft>
                          <a:spcPts val="0"/>
                        </a:spcAft>
                        <a:buNone/>
                      </a:pPr>
                      <a:r>
                        <a:rPr b="1" lang="ru" sz="1000"/>
                        <a:t>Dolby Atmos</a:t>
                      </a:r>
                      <a:endParaRPr b="1" sz="1000"/>
                    </a:p>
                  </a:txBody>
                  <a:tcPr marT="91425" marB="91425" marR="91425" marL="91425">
                    <a:solidFill>
                      <a:srgbClr val="C9DAF8"/>
                    </a:solidFill>
                  </a:tcPr>
                </a:tc>
                <a:tc>
                  <a:txBody>
                    <a:bodyPr/>
                    <a:lstStyle/>
                    <a:p>
                      <a:pPr indent="0" lvl="0" marL="0" rtl="0" algn="l">
                        <a:lnSpc>
                          <a:spcPct val="100000"/>
                        </a:lnSpc>
                        <a:spcBef>
                          <a:spcPts val="0"/>
                        </a:spcBef>
                        <a:spcAft>
                          <a:spcPts val="0"/>
                        </a:spcAft>
                        <a:buNone/>
                      </a:pPr>
                      <a:r>
                        <a:rPr lang="ru" sz="1000"/>
                        <a:t>Object-based</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Dynamic object placement; scalable rendering</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Movies, music, gaming</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b="1" lang="ru" sz="1000"/>
                        <a:t>MPEG-H 3D Audio</a:t>
                      </a:r>
                      <a:endParaRPr b="1" sz="1000"/>
                    </a:p>
                  </a:txBody>
                  <a:tcPr marT="91425" marB="91425" marR="91425" marL="91425">
                    <a:solidFill>
                      <a:srgbClr val="C9DAF8"/>
                    </a:solidFill>
                  </a:tcPr>
                </a:tc>
                <a:tc>
                  <a:txBody>
                    <a:bodyPr/>
                    <a:lstStyle/>
                    <a:p>
                      <a:pPr indent="0" lvl="0" marL="0" rtl="0" algn="l">
                        <a:lnSpc>
                          <a:spcPct val="100000"/>
                        </a:lnSpc>
                        <a:spcBef>
                          <a:spcPts val="0"/>
                        </a:spcBef>
                        <a:spcAft>
                          <a:spcPts val="0"/>
                        </a:spcAft>
                        <a:buNone/>
                      </a:pPr>
                      <a:r>
                        <a:rPr lang="ru" sz="1000"/>
                        <a:t>Hybrid</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Open standard; supports objects/channels/Ambisonics</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Broadcasting, music streaming</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b="1" lang="ru" sz="1000"/>
                        <a:t>Sony 360RA</a:t>
                      </a:r>
                      <a:endParaRPr b="1" sz="1000"/>
                    </a:p>
                  </a:txBody>
                  <a:tcPr marT="91425" marB="91425" marR="91425" marL="91425">
                    <a:solidFill>
                      <a:srgbClr val="C9DAF8"/>
                    </a:solidFill>
                  </a:tcPr>
                </a:tc>
                <a:tc>
                  <a:txBody>
                    <a:bodyPr/>
                    <a:lstStyle/>
                    <a:p>
                      <a:pPr indent="0" lvl="0" marL="0" rtl="0" algn="l">
                        <a:lnSpc>
                          <a:spcPct val="100000"/>
                        </a:lnSpc>
                        <a:spcBef>
                          <a:spcPts val="0"/>
                        </a:spcBef>
                        <a:spcAft>
                          <a:spcPts val="0"/>
                        </a:spcAft>
                        <a:buNone/>
                      </a:pPr>
                      <a:r>
                        <a:rPr lang="ru" sz="1000"/>
                        <a:t>Object-based</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Music-focused immersion; personalized HRTF</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Music streaming, PlayStation</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b="1" lang="ru" sz="1000"/>
                        <a:t>Ambisonics</a:t>
                      </a:r>
                      <a:endParaRPr b="1" sz="1000"/>
                    </a:p>
                  </a:txBody>
                  <a:tcPr marT="91425" marB="91425" marR="91425" marL="91425">
                    <a:solidFill>
                      <a:srgbClr val="C9DAF8"/>
                    </a:solidFill>
                  </a:tcPr>
                </a:tc>
                <a:tc>
                  <a:txBody>
                    <a:bodyPr/>
                    <a:lstStyle/>
                    <a:p>
                      <a:pPr indent="0" lvl="0" marL="0" rtl="0" algn="l">
                        <a:lnSpc>
                          <a:spcPct val="100000"/>
                        </a:lnSpc>
                        <a:spcBef>
                          <a:spcPts val="0"/>
                        </a:spcBef>
                        <a:spcAft>
                          <a:spcPts val="0"/>
                        </a:spcAft>
                        <a:buNone/>
                      </a:pPr>
                      <a:r>
                        <a:rPr lang="ru" sz="1000"/>
                        <a:t>Scene-based</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360° capture; ideal for VR/AR</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360° video, field recordings</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b="1" lang="ru" sz="1000"/>
                        <a:t>Apple Spatial Audio</a:t>
                      </a:r>
                      <a:endParaRPr b="1" sz="1000"/>
                    </a:p>
                  </a:txBody>
                  <a:tcPr marT="91425" marB="91425" marR="91425" marL="91425">
                    <a:solidFill>
                      <a:srgbClr val="C9DAF8"/>
                    </a:solidFill>
                  </a:tcPr>
                </a:tc>
                <a:tc>
                  <a:txBody>
                    <a:bodyPr/>
                    <a:lstStyle/>
                    <a:p>
                      <a:pPr indent="0" lvl="0" marL="0" rtl="0" algn="l">
                        <a:lnSpc>
                          <a:spcPct val="100000"/>
                        </a:lnSpc>
                        <a:spcBef>
                          <a:spcPts val="0"/>
                        </a:spcBef>
                        <a:spcAft>
                          <a:spcPts val="0"/>
                        </a:spcAft>
                        <a:buNone/>
                      </a:pPr>
                      <a:r>
                        <a:rPr lang="ru" sz="1000"/>
                        <a:t>Proprietary</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Head tracking; seamless Apple integration</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Apple Music, FaceTime, visionOS</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b="1" lang="ru" sz="1000"/>
                        <a:t>Mach1 Spatial</a:t>
                      </a:r>
                      <a:endParaRPr b="1" sz="1000"/>
                    </a:p>
                  </a:txBody>
                  <a:tcPr marT="91425" marB="91425" marR="91425" marL="91425">
                    <a:solidFill>
                      <a:srgbClr val="C9DAF8"/>
                    </a:solidFill>
                  </a:tcPr>
                </a:tc>
                <a:tc>
                  <a:txBody>
                    <a:bodyPr/>
                    <a:lstStyle/>
                    <a:p>
                      <a:pPr indent="0" lvl="0" marL="0" rtl="0" algn="l">
                        <a:lnSpc>
                          <a:spcPct val="100000"/>
                        </a:lnSpc>
                        <a:spcBef>
                          <a:spcPts val="0"/>
                        </a:spcBef>
                        <a:spcAft>
                          <a:spcPts val="0"/>
                        </a:spcAft>
                        <a:buNone/>
                      </a:pPr>
                      <a:r>
                        <a:rPr lang="ru" sz="1000"/>
                        <a:t>Channel-based</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Format conversion without metadata</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Developer tools, game audio</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b="1" lang="ru" sz="1000"/>
                        <a:t>Game Engine Objects</a:t>
                      </a:r>
                      <a:endParaRPr b="1" sz="1000"/>
                    </a:p>
                  </a:txBody>
                  <a:tcPr marT="91425" marB="91425" marR="91425" marL="91425">
                    <a:solidFill>
                      <a:srgbClr val="C9DAF8"/>
                    </a:solidFill>
                  </a:tcPr>
                </a:tc>
                <a:tc>
                  <a:txBody>
                    <a:bodyPr/>
                    <a:lstStyle/>
                    <a:p>
                      <a:pPr indent="0" lvl="0" marL="0" rtl="0" algn="l">
                        <a:lnSpc>
                          <a:spcPct val="100000"/>
                        </a:lnSpc>
                        <a:spcBef>
                          <a:spcPts val="0"/>
                        </a:spcBef>
                        <a:spcAft>
                          <a:spcPts val="0"/>
                        </a:spcAft>
                        <a:buNone/>
                      </a:pPr>
                      <a:r>
                        <a:rPr lang="ru" sz="1000"/>
                        <a:t>Runtime object-based</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Interactive sound placement</a:t>
                      </a:r>
                      <a:endParaRPr sz="1000"/>
                    </a:p>
                  </a:txBody>
                  <a:tcPr marT="91425" marB="91425" marR="91425" marL="91425"/>
                </a:tc>
                <a:tc>
                  <a:txBody>
                    <a:bodyPr/>
                    <a:lstStyle/>
                    <a:p>
                      <a:pPr indent="0" lvl="0" marL="0" rtl="0" algn="l">
                        <a:lnSpc>
                          <a:spcPct val="100000"/>
                        </a:lnSpc>
                        <a:spcBef>
                          <a:spcPts val="0"/>
                        </a:spcBef>
                        <a:spcAft>
                          <a:spcPts val="0"/>
                        </a:spcAft>
                        <a:buNone/>
                      </a:pPr>
                      <a:r>
                        <a:rPr lang="ru" sz="1000"/>
                        <a:t>Gaming, VR simulations</a:t>
                      </a:r>
                      <a:endParaRPr sz="1000"/>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3"/>
          <p:cNvSpPr txBox="1"/>
          <p:nvPr>
            <p:ph idx="1" type="subTitle"/>
          </p:nvPr>
        </p:nvSpPr>
        <p:spPr>
          <a:xfrm>
            <a:off x="3830279" y="2882680"/>
            <a:ext cx="3880800" cy="694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EDECED"/>
              </a:buClr>
              <a:buSzPts val="1400"/>
              <a:buNone/>
            </a:pPr>
            <a:r>
              <a:rPr lang="ru"/>
              <a:t>Если у вас остались вопросы, пишите в чат курса.</a:t>
            </a:r>
            <a:endParaRPr/>
          </a:p>
        </p:txBody>
      </p:sp>
      <p:sp>
        <p:nvSpPr>
          <p:cNvPr id="942" name="Google Shape;942;p103"/>
          <p:cNvSpPr txBox="1"/>
          <p:nvPr>
            <p:ph idx="2" type="body"/>
          </p:nvPr>
        </p:nvSpPr>
        <p:spPr>
          <a:xfrm>
            <a:off x="3830279" y="1315922"/>
            <a:ext cx="5571000" cy="11250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EDECED"/>
              </a:buClr>
              <a:buSzPts val="4100"/>
              <a:buNone/>
            </a:pPr>
            <a:r>
              <a:rPr lang="ru"/>
              <a:t>Спасибо </a:t>
            </a:r>
            <a:endParaRPr/>
          </a:p>
          <a:p>
            <a:pPr indent="0" lvl="0" marL="0" rtl="0" algn="l">
              <a:lnSpc>
                <a:spcPct val="90000"/>
              </a:lnSpc>
              <a:spcBef>
                <a:spcPts val="800"/>
              </a:spcBef>
              <a:spcAft>
                <a:spcPts val="0"/>
              </a:spcAft>
              <a:buClr>
                <a:srgbClr val="EDECED"/>
              </a:buClr>
              <a:buSzPts val="4100"/>
              <a:buNone/>
            </a:pPr>
            <a:r>
              <a:rPr lang="ru"/>
              <a:t>за внимание!</a:t>
            </a:r>
            <a:endParaRPr/>
          </a:p>
        </p:txBody>
      </p:sp>
      <p:sp>
        <p:nvSpPr>
          <p:cNvPr id="943" name="Google Shape;943;p103"/>
          <p:cNvSpPr txBox="1"/>
          <p:nvPr>
            <p:ph idx="2" type="body"/>
          </p:nvPr>
        </p:nvSpPr>
        <p:spPr>
          <a:xfrm>
            <a:off x="7979806" y="4672904"/>
            <a:ext cx="971100" cy="259500"/>
          </a:xfrm>
          <a:prstGeom prst="rect">
            <a:avLst/>
          </a:prstGeom>
          <a:noFill/>
          <a:ln>
            <a:noFill/>
          </a:ln>
        </p:spPr>
        <p:txBody>
          <a:bodyPr anchorCtr="0" anchor="t" bIns="34275" lIns="68575" spcFirstLastPara="1" rIns="68575" wrap="square" tIns="34275">
            <a:normAutofit fontScale="40000" lnSpcReduction="20000"/>
          </a:bodyPr>
          <a:lstStyle/>
          <a:p>
            <a:pPr indent="0" lvl="0" marL="0" rtl="0" algn="r">
              <a:lnSpc>
                <a:spcPct val="90000"/>
              </a:lnSpc>
              <a:spcBef>
                <a:spcPts val="0"/>
              </a:spcBef>
              <a:spcAft>
                <a:spcPts val="0"/>
              </a:spcAft>
              <a:buClr>
                <a:srgbClr val="EDECED"/>
              </a:buClr>
              <a:buSzPct val="36585"/>
              <a:buNone/>
            </a:pPr>
            <a:r>
              <a:rPr lang="ru"/>
              <a:t>2025</a:t>
            </a:r>
            <a:endParaRPr/>
          </a:p>
        </p:txBody>
      </p:sp>
      <p:sp>
        <p:nvSpPr>
          <p:cNvPr id="944" name="Google Shape;944;p103"/>
          <p:cNvSpPr txBox="1"/>
          <p:nvPr>
            <p:ph idx="4" type="body"/>
          </p:nvPr>
        </p:nvSpPr>
        <p:spPr>
          <a:xfrm>
            <a:off x="760660" y="3586937"/>
            <a:ext cx="2025000" cy="398400"/>
          </a:xfrm>
          <a:prstGeom prst="rect">
            <a:avLst/>
          </a:prstGeom>
          <a:noFill/>
          <a:ln>
            <a:noFill/>
          </a:ln>
        </p:spPr>
        <p:txBody>
          <a:bodyPr anchorCtr="0" anchor="t" bIns="34275" lIns="68575" spcFirstLastPara="1" rIns="68575" wrap="square" tIns="34275">
            <a:normAutofit fontScale="92500"/>
          </a:bodyPr>
          <a:lstStyle/>
          <a:p>
            <a:pPr indent="0" lvl="0" marL="0" rtl="0" algn="l">
              <a:lnSpc>
                <a:spcPct val="90000"/>
              </a:lnSpc>
              <a:spcBef>
                <a:spcPts val="0"/>
              </a:spcBef>
              <a:spcAft>
                <a:spcPts val="0"/>
              </a:spcAft>
              <a:buClr>
                <a:srgbClr val="EDECED"/>
              </a:buClr>
              <a:buSzPct val="100000"/>
              <a:buNone/>
            </a:pPr>
            <a:r>
              <a:rPr lang="ru"/>
              <a:t>Yermekova Assel</a:t>
            </a:r>
            <a:endParaRPr/>
          </a:p>
        </p:txBody>
      </p:sp>
      <p:sp>
        <p:nvSpPr>
          <p:cNvPr id="945" name="Google Shape;945;p103"/>
          <p:cNvSpPr txBox="1"/>
          <p:nvPr>
            <p:ph idx="5" type="body"/>
          </p:nvPr>
        </p:nvSpPr>
        <p:spPr>
          <a:xfrm>
            <a:off x="760661" y="3985330"/>
            <a:ext cx="2025000" cy="337800"/>
          </a:xfrm>
          <a:prstGeom prst="rect">
            <a:avLst/>
          </a:prstGeom>
          <a:noFill/>
          <a:ln>
            <a:noFill/>
          </a:ln>
        </p:spPr>
        <p:txBody>
          <a:bodyPr anchorCtr="0" anchor="t" bIns="34275" lIns="68575" spcFirstLastPara="1" rIns="68575" wrap="square" tIns="34275">
            <a:normAutofit fontScale="77500"/>
          </a:bodyPr>
          <a:lstStyle/>
          <a:p>
            <a:pPr indent="0" lvl="0" marL="0" rtl="0" algn="l">
              <a:lnSpc>
                <a:spcPct val="90000"/>
              </a:lnSpc>
              <a:spcBef>
                <a:spcPts val="0"/>
              </a:spcBef>
              <a:spcAft>
                <a:spcPts val="0"/>
              </a:spcAft>
              <a:buClr>
                <a:srgbClr val="EDECED"/>
              </a:buClr>
              <a:buSzPct val="100000"/>
              <a:buNone/>
            </a:pPr>
            <a:r>
              <a:rPr lang="ru">
                <a:latin typeface="Wix Madefor Display"/>
                <a:ea typeface="Wix Madefor Display"/>
                <a:cs typeface="Wix Madefor Display"/>
                <a:sym typeface="Wix Madefor Display"/>
              </a:rPr>
              <a:t>Telegram: @zametki_polukrovki - тут я рассказываю какие то вещи.</a:t>
            </a:r>
            <a:endParaRPr>
              <a:latin typeface="Wix Madefor Display"/>
              <a:ea typeface="Wix Madefor Display"/>
              <a:cs typeface="Wix Madefor Display"/>
              <a:sym typeface="Wix Madefor Display"/>
            </a:endParaRPr>
          </a:p>
        </p:txBody>
      </p:sp>
      <p:pic>
        <p:nvPicPr>
          <p:cNvPr id="946" name="Google Shape;946;p103"/>
          <p:cNvPicPr preferRelativeResize="0"/>
          <p:nvPr/>
        </p:nvPicPr>
        <p:blipFill>
          <a:blip r:embed="rId3">
            <a:alphaModFix/>
          </a:blip>
          <a:stretch>
            <a:fillRect/>
          </a:stretch>
        </p:blipFill>
        <p:spPr>
          <a:xfrm>
            <a:off x="656700" y="1188625"/>
            <a:ext cx="2232900" cy="22329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nvSpPr>
        <p:spPr>
          <a:xfrm>
            <a:off x="111625" y="128175"/>
            <a:ext cx="2100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What is a sound?</a:t>
            </a:r>
            <a:endParaRPr b="1" sz="1800">
              <a:solidFill>
                <a:schemeClr val="dk1"/>
              </a:solidFill>
              <a:latin typeface="Wix Madefor Display"/>
              <a:ea typeface="Wix Madefor Display"/>
              <a:cs typeface="Wix Madefor Display"/>
              <a:sym typeface="Wix Madefor Display"/>
            </a:endParaRPr>
          </a:p>
        </p:txBody>
      </p:sp>
      <p:sp>
        <p:nvSpPr>
          <p:cNvPr id="192" name="Google Shape;192;p33"/>
          <p:cNvSpPr txBox="1"/>
          <p:nvPr/>
        </p:nvSpPr>
        <p:spPr>
          <a:xfrm>
            <a:off x="229725" y="671175"/>
            <a:ext cx="301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1"/>
                </a:solidFill>
                <a:latin typeface="Caveat"/>
                <a:ea typeface="Caveat"/>
                <a:cs typeface="Caveat"/>
                <a:sym typeface="Caveat"/>
              </a:rPr>
              <a:t>В состоянии покоя у нас существует </a:t>
            </a:r>
            <a:r>
              <a:rPr b="1" lang="ru" sz="1600">
                <a:solidFill>
                  <a:schemeClr val="dk1"/>
                </a:solidFill>
                <a:latin typeface="Caveat"/>
                <a:ea typeface="Caveat"/>
                <a:cs typeface="Caveat"/>
                <a:sym typeface="Caveat"/>
              </a:rPr>
              <a:t>атмосферное давление.</a:t>
            </a:r>
            <a:endParaRPr b="1" sz="1600">
              <a:solidFill>
                <a:schemeClr val="dk1"/>
              </a:solidFill>
              <a:latin typeface="Caveat"/>
              <a:ea typeface="Caveat"/>
              <a:cs typeface="Caveat"/>
              <a:sym typeface="Caveat"/>
            </a:endParaRPr>
          </a:p>
        </p:txBody>
      </p:sp>
      <p:pic>
        <p:nvPicPr>
          <p:cNvPr id="193" name="Google Shape;193;p33" title="cosmos.png"/>
          <p:cNvPicPr preferRelativeResize="0"/>
          <p:nvPr/>
        </p:nvPicPr>
        <p:blipFill rotWithShape="1">
          <a:blip r:embed="rId3">
            <a:alphaModFix/>
          </a:blip>
          <a:srcRect b="21685" l="0" r="0" t="0"/>
          <a:stretch/>
        </p:blipFill>
        <p:spPr>
          <a:xfrm>
            <a:off x="495525" y="1471175"/>
            <a:ext cx="2100000" cy="2631352"/>
          </a:xfrm>
          <a:prstGeom prst="rect">
            <a:avLst/>
          </a:prstGeom>
          <a:noFill/>
          <a:ln>
            <a:noFill/>
          </a:ln>
        </p:spPr>
      </p:pic>
      <p:pic>
        <p:nvPicPr>
          <p:cNvPr id="194" name="Google Shape;194;p33" title="cosmos2.png"/>
          <p:cNvPicPr preferRelativeResize="0"/>
          <p:nvPr/>
        </p:nvPicPr>
        <p:blipFill rotWithShape="1">
          <a:blip r:embed="rId4">
            <a:alphaModFix/>
          </a:blip>
          <a:srcRect b="0" l="0" r="43977" t="73146"/>
          <a:stretch/>
        </p:blipFill>
        <p:spPr>
          <a:xfrm>
            <a:off x="2619550" y="1139201"/>
            <a:ext cx="2283651" cy="1751373"/>
          </a:xfrm>
          <a:prstGeom prst="rect">
            <a:avLst/>
          </a:prstGeom>
          <a:noFill/>
          <a:ln>
            <a:noFill/>
          </a:ln>
        </p:spPr>
      </p:pic>
      <p:pic>
        <p:nvPicPr>
          <p:cNvPr id="195" name="Google Shape;195;p33" title="cosmos2.png"/>
          <p:cNvPicPr preferRelativeResize="0"/>
          <p:nvPr/>
        </p:nvPicPr>
        <p:blipFill rotWithShape="1">
          <a:blip r:embed="rId4">
            <a:alphaModFix/>
          </a:blip>
          <a:srcRect b="0" l="57930" r="-1794" t="70133"/>
          <a:stretch/>
        </p:blipFill>
        <p:spPr>
          <a:xfrm>
            <a:off x="2693850" y="3016850"/>
            <a:ext cx="1788051" cy="1947924"/>
          </a:xfrm>
          <a:prstGeom prst="rect">
            <a:avLst/>
          </a:prstGeom>
          <a:noFill/>
          <a:ln>
            <a:noFill/>
          </a:ln>
        </p:spPr>
      </p:pic>
      <p:sp>
        <p:nvSpPr>
          <p:cNvPr id="196" name="Google Shape;196;p33"/>
          <p:cNvSpPr txBox="1"/>
          <p:nvPr/>
        </p:nvSpPr>
        <p:spPr>
          <a:xfrm>
            <a:off x="5379250" y="1788050"/>
            <a:ext cx="3000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1"/>
                </a:solidFill>
                <a:latin typeface="Caveat"/>
                <a:ea typeface="Caveat"/>
                <a:cs typeface="Caveat"/>
                <a:sym typeface="Caveat"/>
              </a:rPr>
              <a:t>Давление возникает из-за столкновений молекул газа с друг с другом. </a:t>
            </a:r>
            <a:endParaRPr sz="1800">
              <a:solidFill>
                <a:schemeClr val="dk1"/>
              </a:solidFill>
              <a:latin typeface="Caveat"/>
              <a:ea typeface="Caveat"/>
              <a:cs typeface="Caveat"/>
              <a:sym typeface="Caveat"/>
            </a:endParaRPr>
          </a:p>
          <a:p>
            <a:pPr indent="0" lvl="0" marL="0" rtl="0" algn="l">
              <a:spcBef>
                <a:spcPts val="0"/>
              </a:spcBef>
              <a:spcAft>
                <a:spcPts val="0"/>
              </a:spcAft>
              <a:buNone/>
            </a:pPr>
            <a:r>
              <a:t/>
            </a:r>
            <a:endParaRPr sz="1800">
              <a:solidFill>
                <a:schemeClr val="dk1"/>
              </a:solidFill>
              <a:latin typeface="Caveat"/>
              <a:ea typeface="Caveat"/>
              <a:cs typeface="Caveat"/>
              <a:sym typeface="Caveat"/>
            </a:endParaRPr>
          </a:p>
          <a:p>
            <a:pPr indent="0" lvl="0" marL="0" rtl="0" algn="l">
              <a:spcBef>
                <a:spcPts val="0"/>
              </a:spcBef>
              <a:spcAft>
                <a:spcPts val="0"/>
              </a:spcAft>
              <a:buNone/>
            </a:pPr>
            <a:r>
              <a:rPr lang="ru" sz="1800">
                <a:solidFill>
                  <a:schemeClr val="dk1"/>
                </a:solidFill>
                <a:latin typeface="Caveat"/>
                <a:ea typeface="Caveat"/>
                <a:cs typeface="Caveat"/>
                <a:sym typeface="Caveat"/>
              </a:rPr>
              <a:t>Каждое такое столкновение создает крошечную силу. Сумма миллиардов этих столкновений в секунду создает постоянное </a:t>
            </a:r>
            <a:r>
              <a:rPr b="1" lang="ru" sz="1800">
                <a:solidFill>
                  <a:schemeClr val="dk1"/>
                </a:solidFill>
                <a:latin typeface="Caveat"/>
                <a:ea typeface="Caveat"/>
                <a:cs typeface="Caveat"/>
                <a:sym typeface="Caveat"/>
              </a:rPr>
              <a:t>атмосферное давление</a:t>
            </a:r>
            <a:r>
              <a:rPr lang="ru" sz="1800">
                <a:solidFill>
                  <a:schemeClr val="dk1"/>
                </a:solidFill>
                <a:latin typeface="Caveat"/>
                <a:ea typeface="Caveat"/>
                <a:cs typeface="Caveat"/>
                <a:sym typeface="Caveat"/>
              </a:rPr>
              <a:t>.</a:t>
            </a:r>
            <a:r>
              <a:rPr lang="ru" sz="1800">
                <a:solidFill>
                  <a:schemeClr val="dk1"/>
                </a:solidFill>
                <a:latin typeface="Caveat"/>
                <a:ea typeface="Caveat"/>
                <a:cs typeface="Caveat"/>
                <a:sym typeface="Caveat"/>
              </a:rPr>
              <a:t> </a:t>
            </a:r>
            <a:endParaRPr sz="2100">
              <a:latin typeface="Caveat"/>
              <a:ea typeface="Caveat"/>
              <a:cs typeface="Caveat"/>
              <a:sym typeface="Cave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nvSpPr>
        <p:spPr>
          <a:xfrm>
            <a:off x="111625" y="128175"/>
            <a:ext cx="2100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Wix Madefor Display"/>
                <a:ea typeface="Wix Madefor Display"/>
                <a:cs typeface="Wix Madefor Display"/>
                <a:sym typeface="Wix Madefor Display"/>
              </a:rPr>
              <a:t>What is a sound?</a:t>
            </a:r>
            <a:endParaRPr b="1" sz="1800">
              <a:solidFill>
                <a:schemeClr val="dk1"/>
              </a:solidFill>
              <a:latin typeface="Wix Madefor Display"/>
              <a:ea typeface="Wix Madefor Display"/>
              <a:cs typeface="Wix Madefor Display"/>
              <a:sym typeface="Wix Madefor Display"/>
            </a:endParaRPr>
          </a:p>
        </p:txBody>
      </p:sp>
      <p:pic>
        <p:nvPicPr>
          <p:cNvPr id="202" name="Google Shape;202;p34" title="guitar_example.png"/>
          <p:cNvPicPr preferRelativeResize="0"/>
          <p:nvPr/>
        </p:nvPicPr>
        <p:blipFill rotWithShape="1">
          <a:blip r:embed="rId3">
            <a:alphaModFix/>
          </a:blip>
          <a:srcRect b="24721" l="0" r="0" t="0"/>
          <a:stretch/>
        </p:blipFill>
        <p:spPr>
          <a:xfrm>
            <a:off x="327000" y="570700"/>
            <a:ext cx="3707126" cy="4465050"/>
          </a:xfrm>
          <a:prstGeom prst="rect">
            <a:avLst/>
          </a:prstGeom>
          <a:noFill/>
          <a:ln>
            <a:noFill/>
          </a:ln>
        </p:spPr>
      </p:pic>
      <p:sp>
        <p:nvSpPr>
          <p:cNvPr id="203" name="Google Shape;203;p34"/>
          <p:cNvSpPr txBox="1"/>
          <p:nvPr/>
        </p:nvSpPr>
        <p:spPr>
          <a:xfrm>
            <a:off x="4315550" y="1712325"/>
            <a:ext cx="301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1"/>
                </a:solidFill>
                <a:latin typeface="Caveat"/>
                <a:ea typeface="Caveat"/>
                <a:cs typeface="Caveat"/>
                <a:sym typeface="Caveat"/>
              </a:rPr>
              <a:t>В состоянии покоя у нас существует </a:t>
            </a:r>
            <a:r>
              <a:rPr b="1" lang="ru" sz="1600">
                <a:solidFill>
                  <a:schemeClr val="dk1"/>
                </a:solidFill>
                <a:latin typeface="Caveat"/>
                <a:ea typeface="Caveat"/>
                <a:cs typeface="Caveat"/>
                <a:sym typeface="Caveat"/>
              </a:rPr>
              <a:t>атмосферное давление.</a:t>
            </a:r>
            <a:endParaRPr b="1" sz="1600">
              <a:solidFill>
                <a:schemeClr val="dk1"/>
              </a:solidFill>
              <a:latin typeface="Caveat"/>
              <a:ea typeface="Caveat"/>
              <a:cs typeface="Caveat"/>
              <a:sym typeface="Caveat"/>
            </a:endParaRPr>
          </a:p>
        </p:txBody>
      </p:sp>
      <p:pic>
        <p:nvPicPr>
          <p:cNvPr id="204" name="Google Shape;204;p34" title="guitar_example2.png"/>
          <p:cNvPicPr preferRelativeResize="0"/>
          <p:nvPr/>
        </p:nvPicPr>
        <p:blipFill rotWithShape="1">
          <a:blip r:embed="rId4">
            <a:alphaModFix/>
          </a:blip>
          <a:srcRect b="26475" l="0" r="0" t="0"/>
          <a:stretch/>
        </p:blipFill>
        <p:spPr>
          <a:xfrm>
            <a:off x="440600" y="534375"/>
            <a:ext cx="3795661" cy="4465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